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44"/>
  </p:notesMasterIdLst>
  <p:sldIdLst>
    <p:sldId id="256" r:id="rId2"/>
    <p:sldId id="258" r:id="rId3"/>
    <p:sldId id="344" r:id="rId4"/>
    <p:sldId id="345" r:id="rId5"/>
    <p:sldId id="346" r:id="rId6"/>
    <p:sldId id="353" r:id="rId7"/>
    <p:sldId id="348" r:id="rId8"/>
    <p:sldId id="355" r:id="rId9"/>
    <p:sldId id="356" r:id="rId10"/>
    <p:sldId id="354" r:id="rId11"/>
    <p:sldId id="349" r:id="rId12"/>
    <p:sldId id="350" r:id="rId13"/>
    <p:sldId id="351" r:id="rId14"/>
    <p:sldId id="357" r:id="rId15"/>
    <p:sldId id="352" r:id="rId16"/>
    <p:sldId id="358" r:id="rId17"/>
    <p:sldId id="287" r:id="rId18"/>
    <p:sldId id="334" r:id="rId19"/>
    <p:sldId id="288" r:id="rId20"/>
    <p:sldId id="289" r:id="rId21"/>
    <p:sldId id="323" r:id="rId22"/>
    <p:sldId id="343" r:id="rId23"/>
    <p:sldId id="324" r:id="rId24"/>
    <p:sldId id="329" r:id="rId25"/>
    <p:sldId id="330" r:id="rId26"/>
    <p:sldId id="292" r:id="rId27"/>
    <p:sldId id="336" r:id="rId28"/>
    <p:sldId id="297" r:id="rId29"/>
    <p:sldId id="337" r:id="rId30"/>
    <p:sldId id="338" r:id="rId31"/>
    <p:sldId id="339" r:id="rId32"/>
    <p:sldId id="340" r:id="rId33"/>
    <p:sldId id="342" r:id="rId34"/>
    <p:sldId id="298" r:id="rId35"/>
    <p:sldId id="317" r:id="rId36"/>
    <p:sldId id="305" r:id="rId37"/>
    <p:sldId id="313" r:id="rId38"/>
    <p:sldId id="309" r:id="rId39"/>
    <p:sldId id="312" r:id="rId40"/>
    <p:sldId id="319" r:id="rId41"/>
    <p:sldId id="320" r:id="rId42"/>
    <p:sldId id="279" r:id="rId43"/>
  </p:sldIdLst>
  <p:sldSz cx="9144000" cy="5143500" type="screen16x9"/>
  <p:notesSz cx="6858000" cy="9144000"/>
  <p:embeddedFontLst>
    <p:embeddedFont>
      <p:font typeface="Raleway Light" panose="020B0604020202020204" charset="-18"/>
      <p:regular r:id="rId45"/>
      <p:bold r:id="rId46"/>
      <p:italic r:id="rId47"/>
      <p:boldItalic r:id="rId48"/>
    </p:embeddedFont>
    <p:embeddedFont>
      <p:font typeface="Intel Clear Pro" panose="020B0804020202060201" pitchFamily="34" charset="-18"/>
      <p:bold r:id="rId49"/>
    </p:embeddedFont>
    <p:embeddedFont>
      <p:font typeface="Lucida Sans Unicode" panose="020B0602030504020204" pitchFamily="34" charset="0"/>
      <p:regular r:id="rId50"/>
    </p:embeddedFont>
    <p:embeddedFont>
      <p:font typeface="Calibri" panose="020F0502020204030204" pitchFamily="34" charset="0"/>
      <p:regular r:id="rId51"/>
      <p:bold r:id="rId52"/>
      <p:italic r:id="rId53"/>
      <p:boldItalic r:id="rId54"/>
    </p:embeddedFont>
    <p:embeddedFont>
      <p:font typeface="Raleway ExtraBold" panose="020B0604020202020204" charset="-18"/>
      <p:bold r:id="rId55"/>
      <p:boldItalic r:id="rId5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5481598-3089-47EC-995B-B75EE87E824B}">
  <a:tblStyle styleId="{C5481598-3089-47EC-995B-B75EE87E824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5460" autoAdjust="0"/>
  </p:normalViewPr>
  <p:slideViewPr>
    <p:cSldViewPr snapToGrid="0">
      <p:cViewPr varScale="1">
        <p:scale>
          <a:sx n="119" d="100"/>
          <a:sy n="119" d="100"/>
        </p:scale>
        <p:origin x="418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3.fntdata"/><Relationship Id="rId50" Type="http://schemas.openxmlformats.org/officeDocument/2006/relationships/font" Target="fonts/font6.fntdata"/><Relationship Id="rId55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2.fntdata"/><Relationship Id="rId59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1.fntdata"/><Relationship Id="rId53" Type="http://schemas.openxmlformats.org/officeDocument/2006/relationships/font" Target="fonts/font9.fntdata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5.fntdata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52" Type="http://schemas.openxmlformats.org/officeDocument/2006/relationships/font" Target="fonts/font8.fntdata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4.fntdata"/><Relationship Id="rId56" Type="http://schemas.openxmlformats.org/officeDocument/2006/relationships/font" Target="fonts/font12.fntdata"/><Relationship Id="rId8" Type="http://schemas.openxmlformats.org/officeDocument/2006/relationships/slide" Target="slides/slide7.xml"/><Relationship Id="rId51" Type="http://schemas.openxmlformats.org/officeDocument/2006/relationships/font" Target="fonts/font7.fntdata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00025721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Shape 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81506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98385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03751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73614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6566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4675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86062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22572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76145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385294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65275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6032943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5002082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058631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6836814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171310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940310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215469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pl-PL" dirty="0" err="1" smtClean="0"/>
              <a:t>Look</a:t>
            </a:r>
            <a:r>
              <a:rPr lang="pl-PL" dirty="0" smtClean="0"/>
              <a:t> for ‚five </a:t>
            </a:r>
            <a:r>
              <a:rPr lang="pl-PL" dirty="0" err="1" smtClean="0"/>
              <a:t>pairs</a:t>
            </a:r>
            <a:r>
              <a:rPr lang="pl-PL" dirty="0" smtClean="0"/>
              <a:t>’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4648280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pl-PL" dirty="0" err="1" smtClean="0"/>
              <a:t>Look</a:t>
            </a:r>
            <a:r>
              <a:rPr lang="pl-PL" dirty="0" smtClean="0"/>
              <a:t> for ‚five </a:t>
            </a:r>
            <a:r>
              <a:rPr lang="pl-PL" dirty="0" err="1" smtClean="0"/>
              <a:t>pairs</a:t>
            </a:r>
            <a:r>
              <a:rPr lang="pl-PL" dirty="0" smtClean="0"/>
              <a:t>’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8251088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pl-PL" dirty="0" err="1" smtClean="0"/>
              <a:t>Look</a:t>
            </a:r>
            <a:r>
              <a:rPr lang="pl-PL" dirty="0" smtClean="0"/>
              <a:t> for ‚five </a:t>
            </a:r>
            <a:r>
              <a:rPr lang="pl-PL" dirty="0" err="1" smtClean="0"/>
              <a:t>pairs</a:t>
            </a:r>
            <a:r>
              <a:rPr lang="pl-PL" dirty="0" smtClean="0"/>
              <a:t>’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7045990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pl-PL" dirty="0" err="1" smtClean="0"/>
              <a:t>Look</a:t>
            </a:r>
            <a:r>
              <a:rPr lang="pl-PL" dirty="0" smtClean="0"/>
              <a:t> for ‚five </a:t>
            </a:r>
            <a:r>
              <a:rPr lang="pl-PL" dirty="0" err="1" smtClean="0"/>
              <a:t>pairs</a:t>
            </a:r>
            <a:r>
              <a:rPr lang="pl-PL" dirty="0" smtClean="0"/>
              <a:t>’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998235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178717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pl-PL" dirty="0" err="1" smtClean="0"/>
              <a:t>Look</a:t>
            </a:r>
            <a:r>
              <a:rPr lang="pl-PL" dirty="0" smtClean="0"/>
              <a:t> for ‚five </a:t>
            </a:r>
            <a:r>
              <a:rPr lang="pl-PL" dirty="0" err="1" smtClean="0"/>
              <a:t>pairs</a:t>
            </a:r>
            <a:r>
              <a:rPr lang="pl-PL" dirty="0" smtClean="0"/>
              <a:t>’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6305022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pl-PL" dirty="0" err="1" smtClean="0"/>
              <a:t>Look</a:t>
            </a:r>
            <a:r>
              <a:rPr lang="pl-PL" dirty="0" smtClean="0"/>
              <a:t> for ‚five </a:t>
            </a:r>
            <a:r>
              <a:rPr lang="pl-PL" dirty="0" err="1" smtClean="0"/>
              <a:t>pairs</a:t>
            </a:r>
            <a:r>
              <a:rPr lang="pl-PL" dirty="0" smtClean="0"/>
              <a:t>’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6725863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pl-PL" dirty="0" err="1" smtClean="0"/>
              <a:t>Look</a:t>
            </a:r>
            <a:r>
              <a:rPr lang="pl-PL" dirty="0" smtClean="0"/>
              <a:t> for ‚five </a:t>
            </a:r>
            <a:r>
              <a:rPr lang="pl-PL" dirty="0" err="1" smtClean="0"/>
              <a:t>pairs</a:t>
            </a:r>
            <a:r>
              <a:rPr lang="pl-PL" dirty="0" smtClean="0"/>
              <a:t>’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9046499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139452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02603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868365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847574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034271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75250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87982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5564711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008332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Shape 3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Shape 3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97066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65009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86285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15044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31254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23785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bg>
      <p:bgPr>
        <a:solidFill>
          <a:srgbClr val="FFB600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390735" y="379877"/>
            <a:ext cx="8362529" cy="4383746"/>
          </a:xfrm>
          <a:custGeom>
            <a:avLst/>
            <a:gdLst/>
            <a:ahLst/>
            <a:cxnLst/>
            <a:rect l="0" t="0" r="0" b="0"/>
            <a:pathLst>
              <a:path w="285508" h="149667" fill="none" extrusionOk="0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w="19050" cap="flat" cmpd="sng">
            <a:solidFill>
              <a:srgbClr val="FFFFFF"/>
            </a:solidFill>
            <a:prstDash val="dot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ctrTitle"/>
          </p:nvPr>
        </p:nvSpPr>
        <p:spPr>
          <a:xfrm>
            <a:off x="685800" y="3287213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btitle">
    <p:bg>
      <p:bgPr>
        <a:solidFill>
          <a:srgbClr val="FFB600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/>
          <p:nvPr/>
        </p:nvSpPr>
        <p:spPr>
          <a:xfrm>
            <a:off x="390735" y="379877"/>
            <a:ext cx="8362529" cy="4383746"/>
          </a:xfrm>
          <a:custGeom>
            <a:avLst/>
            <a:gdLst/>
            <a:ahLst/>
            <a:cxnLst/>
            <a:rect l="0" t="0" r="0" b="0"/>
            <a:pathLst>
              <a:path w="285508" h="149667" fill="none" extrusionOk="0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w="19050" cap="flat" cmpd="sng">
            <a:solidFill>
              <a:srgbClr val="434343"/>
            </a:solidFill>
            <a:prstDash val="dot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ctrTitle"/>
          </p:nvPr>
        </p:nvSpPr>
        <p:spPr>
          <a:xfrm>
            <a:off x="685800" y="2726342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ubTitle" idx="1"/>
          </p:nvPr>
        </p:nvSpPr>
        <p:spPr>
          <a:xfrm>
            <a:off x="685800" y="3830653"/>
            <a:ext cx="7772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+ 2 columns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/>
          <p:nvPr/>
        </p:nvSpPr>
        <p:spPr>
          <a:xfrm>
            <a:off x="390735" y="379877"/>
            <a:ext cx="8362529" cy="4383746"/>
          </a:xfrm>
          <a:custGeom>
            <a:avLst/>
            <a:gdLst/>
            <a:ahLst/>
            <a:cxnLst/>
            <a:rect l="0" t="0" r="0" b="0"/>
            <a:pathLst>
              <a:path w="285508" h="149667" fill="none" extrusionOk="0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w="19050" cap="flat" cmpd="sng">
            <a:solidFill>
              <a:srgbClr val="FFB600"/>
            </a:solidFill>
            <a:prstDash val="dot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title"/>
          </p:nvPr>
        </p:nvSpPr>
        <p:spPr>
          <a:xfrm>
            <a:off x="922000" y="891775"/>
            <a:ext cx="68661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body" idx="1"/>
          </p:nvPr>
        </p:nvSpPr>
        <p:spPr>
          <a:xfrm>
            <a:off x="922000" y="1887378"/>
            <a:ext cx="3543300" cy="3027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2"/>
          </p:nvPr>
        </p:nvSpPr>
        <p:spPr>
          <a:xfrm>
            <a:off x="4678687" y="1887378"/>
            <a:ext cx="3543300" cy="3027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9" name="Shape 49"/>
          <p:cNvSpPr/>
          <p:nvPr/>
        </p:nvSpPr>
        <p:spPr>
          <a:xfrm>
            <a:off x="390735" y="379877"/>
            <a:ext cx="8362529" cy="4383746"/>
          </a:xfrm>
          <a:custGeom>
            <a:avLst/>
            <a:gdLst/>
            <a:ahLst/>
            <a:cxnLst/>
            <a:rect l="0" t="0" r="0" b="0"/>
            <a:pathLst>
              <a:path w="285508" h="149667" fill="none" extrusionOk="0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w="19050" cap="flat" cmpd="sng">
            <a:solidFill>
              <a:srgbClr val="FFB600"/>
            </a:solidFill>
            <a:prstDash val="dot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922000" y="891775"/>
            <a:ext cx="68661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922000" y="1885951"/>
            <a:ext cx="6866100" cy="23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●"/>
              <a:defRPr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○"/>
              <a:defRPr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■"/>
              <a:defRPr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●"/>
              <a:defRPr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○"/>
              <a:defRPr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■"/>
              <a:defRPr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●"/>
              <a:defRPr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○"/>
              <a:defRPr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■"/>
              <a:defRPr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buNone/>
              <a:defRPr sz="1300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algn="ctr">
              <a:spcBef>
                <a:spcPts val="0"/>
              </a:spcBef>
              <a:buNone/>
              <a:defRPr sz="1300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lvl="2" algn="ctr">
              <a:spcBef>
                <a:spcPts val="0"/>
              </a:spcBef>
              <a:buNone/>
              <a:defRPr sz="1300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lvl="3" algn="ctr">
              <a:spcBef>
                <a:spcPts val="0"/>
              </a:spcBef>
              <a:buNone/>
              <a:defRPr sz="1300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lvl="4" algn="ctr">
              <a:spcBef>
                <a:spcPts val="0"/>
              </a:spcBef>
              <a:buNone/>
              <a:defRPr sz="1300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lvl="5" algn="ctr">
              <a:spcBef>
                <a:spcPts val="0"/>
              </a:spcBef>
              <a:buNone/>
              <a:defRPr sz="1300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lvl="6" algn="ctr">
              <a:spcBef>
                <a:spcPts val="0"/>
              </a:spcBef>
              <a:buNone/>
              <a:defRPr sz="1300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lvl="7" algn="ctr">
              <a:spcBef>
                <a:spcPts val="0"/>
              </a:spcBef>
              <a:buNone/>
              <a:defRPr sz="1300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lvl="8" algn="ctr">
              <a:spcBef>
                <a:spcPts val="0"/>
              </a:spcBef>
              <a:buNone/>
              <a:defRPr sz="1300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6" r:id="rId4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mergentmind.com/neural-network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hyperlink" Target="https://cs.stanford.edu/people/karpathy/convnetjs/demo/mnist.html" TargetMode="External"/><Relationship Id="rId3" Type="http://schemas.openxmlformats.org/officeDocument/2006/relationships/image" Target="../media/image27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scs.ryerson.ca/~aharley/vis/conv/" TargetMode="Externa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tiff"/><Relationship Id="rId5" Type="http://schemas.openxmlformats.org/officeDocument/2006/relationships/image" Target="../media/image33.tiff"/><Relationship Id="rId4" Type="http://schemas.openxmlformats.org/officeDocument/2006/relationships/image" Target="../media/image32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 txBox="1">
            <a:spLocks noGrp="1"/>
          </p:cNvSpPr>
          <p:nvPr>
            <p:ph type="ctrTitle"/>
          </p:nvPr>
        </p:nvSpPr>
        <p:spPr>
          <a:xfrm>
            <a:off x="489398" y="3287213"/>
            <a:ext cx="8158766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4800" dirty="0" smtClean="0"/>
              <a:t>Sztuczne sieci neuronowe</a:t>
            </a:r>
            <a:br>
              <a:rPr lang="pl-PL" sz="4800" dirty="0" smtClean="0"/>
            </a:br>
            <a:r>
              <a:rPr lang="pl-PL" sz="4800" dirty="0" smtClean="0"/>
              <a:t>w </a:t>
            </a:r>
            <a:r>
              <a:rPr lang="pl-PL" sz="4800" dirty="0" err="1" smtClean="0">
                <a:solidFill>
                  <a:schemeClr val="tx1"/>
                </a:solidFill>
              </a:rPr>
              <a:t>Keras</a:t>
            </a:r>
            <a:endParaRPr sz="4800" dirty="0">
              <a:solidFill>
                <a:schemeClr val="tx1"/>
              </a:solidFill>
            </a:endParaRPr>
          </a:p>
        </p:txBody>
      </p:sp>
      <p:grpSp>
        <p:nvGrpSpPr>
          <p:cNvPr id="58" name="Shape 58"/>
          <p:cNvGrpSpPr/>
          <p:nvPr/>
        </p:nvGrpSpPr>
        <p:grpSpPr>
          <a:xfrm>
            <a:off x="7864658" y="371176"/>
            <a:ext cx="896264" cy="896314"/>
            <a:chOff x="570875" y="4322250"/>
            <a:chExt cx="443300" cy="443325"/>
          </a:xfrm>
        </p:grpSpPr>
        <p:sp>
          <p:nvSpPr>
            <p:cNvPr id="59" name="Shape 59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0" t="0" r="0" b="0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Shape 60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0" t="0" r="0" b="0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Shape 61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0" t="0" r="0" b="0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Shape 62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0" t="0" r="0" b="0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559083" y="348602"/>
            <a:ext cx="7921654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pl-PL" sz="4800" dirty="0" smtClean="0"/>
              <a:t>Sieć </a:t>
            </a:r>
            <a:r>
              <a:rPr lang="pl-PL" sz="4800" dirty="0" smtClean="0">
                <a:solidFill>
                  <a:srgbClr val="FFC000"/>
                </a:solidFill>
              </a:rPr>
              <a:t>neuronowa</a:t>
            </a:r>
            <a:endParaRPr sz="4800" dirty="0">
              <a:solidFill>
                <a:srgbClr val="FFC000"/>
              </a:solidFill>
            </a:endParaRPr>
          </a:p>
        </p:txBody>
      </p:sp>
      <p:sp>
        <p:nvSpPr>
          <p:cNvPr id="137" name="Shape 137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grpSp>
        <p:nvGrpSpPr>
          <p:cNvPr id="14" name="Shape 289"/>
          <p:cNvGrpSpPr/>
          <p:nvPr/>
        </p:nvGrpSpPr>
        <p:grpSpPr>
          <a:xfrm>
            <a:off x="8106354" y="225086"/>
            <a:ext cx="796168" cy="763718"/>
            <a:chOff x="5241175" y="4959100"/>
            <a:chExt cx="539775" cy="517775"/>
          </a:xfrm>
        </p:grpSpPr>
        <p:sp>
          <p:nvSpPr>
            <p:cNvPr id="16" name="Shape 290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0" t="0" r="0" b="0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Shape 291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0" t="0" r="0" b="0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Shape 292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0" t="0" r="0" b="0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Shape 293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0" t="0" r="0" b="0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Shape 294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0" t="0" r="0" b="0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Shape 295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0" t="0" r="0" b="0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7708" y="1266409"/>
            <a:ext cx="5626074" cy="3382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064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501129" y="516027"/>
            <a:ext cx="7831502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4800" dirty="0" smtClean="0">
                <a:solidFill>
                  <a:schemeClr val="tx1"/>
                </a:solidFill>
              </a:rPr>
              <a:t>System </a:t>
            </a:r>
            <a:r>
              <a:rPr lang="pl-PL" sz="4800" dirty="0" smtClean="0">
                <a:solidFill>
                  <a:srgbClr val="FFC000"/>
                </a:solidFill>
              </a:rPr>
              <a:t>w działaniu</a:t>
            </a:r>
            <a:endParaRPr sz="4800" dirty="0">
              <a:solidFill>
                <a:srgbClr val="FFC000"/>
              </a:solidFill>
            </a:endParaRPr>
          </a:p>
        </p:txBody>
      </p:sp>
      <p:sp>
        <p:nvSpPr>
          <p:cNvPr id="137" name="Shape 137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grpSp>
        <p:nvGrpSpPr>
          <p:cNvPr id="14" name="Shape 289"/>
          <p:cNvGrpSpPr/>
          <p:nvPr/>
        </p:nvGrpSpPr>
        <p:grpSpPr>
          <a:xfrm>
            <a:off x="8054838" y="308799"/>
            <a:ext cx="796168" cy="763718"/>
            <a:chOff x="5241175" y="4959100"/>
            <a:chExt cx="539775" cy="517775"/>
          </a:xfrm>
        </p:grpSpPr>
        <p:sp>
          <p:nvSpPr>
            <p:cNvPr id="16" name="Shape 290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0" t="0" r="0" b="0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Shape 291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0" t="0" r="0" b="0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Shape 292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0" t="0" r="0" b="0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Shape 293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0" t="0" r="0" b="0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Shape 294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0" t="0" r="0" b="0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Shape 295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0" t="0" r="0" b="0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2" name="Picture 2" descr="Image result for sztuczna inteligencja rysunek"/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0126" y="1665350"/>
            <a:ext cx="3166096" cy="2816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ight Arrow 1"/>
          <p:cNvSpPr/>
          <p:nvPr/>
        </p:nvSpPr>
        <p:spPr>
          <a:xfrm>
            <a:off x="6352984" y="3003592"/>
            <a:ext cx="514099" cy="340373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/>
          <p:cNvSpPr/>
          <p:nvPr/>
        </p:nvSpPr>
        <p:spPr>
          <a:xfrm>
            <a:off x="2922773" y="2943573"/>
            <a:ext cx="462324" cy="320634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Shape 90"/>
          <p:cNvSpPr txBox="1"/>
          <p:nvPr/>
        </p:nvSpPr>
        <p:spPr>
          <a:xfrm>
            <a:off x="6987758" y="2422252"/>
            <a:ext cx="960900" cy="13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9600" dirty="0" smtClean="0">
                <a:solidFill>
                  <a:srgbClr val="FFC000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2</a:t>
            </a:r>
            <a:endParaRPr sz="9600" dirty="0">
              <a:solidFill>
                <a:srgbClr val="FFC000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752" y="2222416"/>
            <a:ext cx="3459542" cy="1891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092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582340" y="532960"/>
            <a:ext cx="7631692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4400" dirty="0" smtClean="0"/>
              <a:t>W jaki sposób </a:t>
            </a:r>
            <a:r>
              <a:rPr lang="pl-PL" sz="4400" dirty="0" smtClean="0">
                <a:solidFill>
                  <a:srgbClr val="FFC000"/>
                </a:solidFill>
              </a:rPr>
              <a:t>sieć się uczy</a:t>
            </a:r>
            <a:r>
              <a:rPr lang="pl-PL" sz="4400" dirty="0" smtClean="0"/>
              <a:t>?</a:t>
            </a:r>
            <a:endParaRPr sz="4400" dirty="0"/>
          </a:p>
        </p:txBody>
      </p:sp>
      <p:sp>
        <p:nvSpPr>
          <p:cNvPr id="137" name="Shape 137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pic>
        <p:nvPicPr>
          <p:cNvPr id="1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7670" y="1661408"/>
            <a:ext cx="5274088" cy="2870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5" name="Shape 385"/>
          <p:cNvGrpSpPr/>
          <p:nvPr/>
        </p:nvGrpSpPr>
        <p:grpSpPr>
          <a:xfrm>
            <a:off x="8078089" y="287509"/>
            <a:ext cx="750970" cy="806615"/>
            <a:chOff x="611175" y="2326900"/>
            <a:chExt cx="362700" cy="389575"/>
          </a:xfrm>
        </p:grpSpPr>
        <p:sp>
          <p:nvSpPr>
            <p:cNvPr id="16" name="Shape 386"/>
            <p:cNvSpPr/>
            <p:nvPr/>
          </p:nvSpPr>
          <p:spPr>
            <a:xfrm>
              <a:off x="611175" y="2326900"/>
              <a:ext cx="362700" cy="389575"/>
            </a:xfrm>
            <a:custGeom>
              <a:avLst/>
              <a:gdLst/>
              <a:ahLst/>
              <a:cxnLst/>
              <a:rect l="0" t="0" r="0" b="0"/>
              <a:pathLst>
                <a:path w="14508" h="15583" extrusionOk="0">
                  <a:moveTo>
                    <a:pt x="9647" y="489"/>
                  </a:moveTo>
                  <a:lnTo>
                    <a:pt x="9769" y="513"/>
                  </a:lnTo>
                  <a:lnTo>
                    <a:pt x="9916" y="562"/>
                  </a:lnTo>
                  <a:lnTo>
                    <a:pt x="10014" y="660"/>
                  </a:lnTo>
                  <a:lnTo>
                    <a:pt x="10087" y="782"/>
                  </a:lnTo>
                  <a:lnTo>
                    <a:pt x="10111" y="928"/>
                  </a:lnTo>
                  <a:lnTo>
                    <a:pt x="10111" y="1075"/>
                  </a:lnTo>
                  <a:lnTo>
                    <a:pt x="10063" y="1197"/>
                  </a:lnTo>
                  <a:lnTo>
                    <a:pt x="9989" y="1319"/>
                  </a:lnTo>
                  <a:lnTo>
                    <a:pt x="9281" y="2003"/>
                  </a:lnTo>
                  <a:lnTo>
                    <a:pt x="9232" y="2076"/>
                  </a:lnTo>
                  <a:lnTo>
                    <a:pt x="9183" y="2174"/>
                  </a:lnTo>
                  <a:lnTo>
                    <a:pt x="9159" y="2247"/>
                  </a:lnTo>
                  <a:lnTo>
                    <a:pt x="9159" y="2345"/>
                  </a:lnTo>
                  <a:lnTo>
                    <a:pt x="9159" y="6497"/>
                  </a:lnTo>
                  <a:lnTo>
                    <a:pt x="9183" y="6643"/>
                  </a:lnTo>
                  <a:lnTo>
                    <a:pt x="9232" y="6790"/>
                  </a:lnTo>
                  <a:lnTo>
                    <a:pt x="10575" y="8671"/>
                  </a:lnTo>
                  <a:lnTo>
                    <a:pt x="3932" y="8671"/>
                  </a:lnTo>
                  <a:lnTo>
                    <a:pt x="5276" y="6790"/>
                  </a:lnTo>
                  <a:lnTo>
                    <a:pt x="5324" y="6643"/>
                  </a:lnTo>
                  <a:lnTo>
                    <a:pt x="5349" y="6497"/>
                  </a:lnTo>
                  <a:lnTo>
                    <a:pt x="5349" y="2345"/>
                  </a:lnTo>
                  <a:lnTo>
                    <a:pt x="5349" y="2247"/>
                  </a:lnTo>
                  <a:lnTo>
                    <a:pt x="5324" y="2174"/>
                  </a:lnTo>
                  <a:lnTo>
                    <a:pt x="5276" y="2076"/>
                  </a:lnTo>
                  <a:lnTo>
                    <a:pt x="5227" y="2003"/>
                  </a:lnTo>
                  <a:lnTo>
                    <a:pt x="4519" y="1319"/>
                  </a:lnTo>
                  <a:lnTo>
                    <a:pt x="4445" y="1197"/>
                  </a:lnTo>
                  <a:lnTo>
                    <a:pt x="4396" y="1075"/>
                  </a:lnTo>
                  <a:lnTo>
                    <a:pt x="4396" y="928"/>
                  </a:lnTo>
                  <a:lnTo>
                    <a:pt x="4421" y="782"/>
                  </a:lnTo>
                  <a:lnTo>
                    <a:pt x="4494" y="660"/>
                  </a:lnTo>
                  <a:lnTo>
                    <a:pt x="4592" y="562"/>
                  </a:lnTo>
                  <a:lnTo>
                    <a:pt x="4738" y="513"/>
                  </a:lnTo>
                  <a:lnTo>
                    <a:pt x="4860" y="489"/>
                  </a:lnTo>
                  <a:close/>
                  <a:moveTo>
                    <a:pt x="6717" y="9574"/>
                  </a:moveTo>
                  <a:lnTo>
                    <a:pt x="6912" y="9647"/>
                  </a:lnTo>
                  <a:lnTo>
                    <a:pt x="7083" y="9745"/>
                  </a:lnTo>
                  <a:lnTo>
                    <a:pt x="7254" y="9892"/>
                  </a:lnTo>
                  <a:lnTo>
                    <a:pt x="7376" y="10038"/>
                  </a:lnTo>
                  <a:lnTo>
                    <a:pt x="7474" y="10234"/>
                  </a:lnTo>
                  <a:lnTo>
                    <a:pt x="7547" y="10429"/>
                  </a:lnTo>
                  <a:lnTo>
                    <a:pt x="7571" y="10649"/>
                  </a:lnTo>
                  <a:lnTo>
                    <a:pt x="7547" y="10869"/>
                  </a:lnTo>
                  <a:lnTo>
                    <a:pt x="7474" y="11064"/>
                  </a:lnTo>
                  <a:lnTo>
                    <a:pt x="7376" y="11259"/>
                  </a:lnTo>
                  <a:lnTo>
                    <a:pt x="7254" y="11406"/>
                  </a:lnTo>
                  <a:lnTo>
                    <a:pt x="7083" y="11552"/>
                  </a:lnTo>
                  <a:lnTo>
                    <a:pt x="6912" y="11650"/>
                  </a:lnTo>
                  <a:lnTo>
                    <a:pt x="6717" y="11699"/>
                  </a:lnTo>
                  <a:lnTo>
                    <a:pt x="6497" y="11723"/>
                  </a:lnTo>
                  <a:lnTo>
                    <a:pt x="6277" y="11699"/>
                  </a:lnTo>
                  <a:lnTo>
                    <a:pt x="6057" y="11650"/>
                  </a:lnTo>
                  <a:lnTo>
                    <a:pt x="5886" y="11552"/>
                  </a:lnTo>
                  <a:lnTo>
                    <a:pt x="5715" y="11406"/>
                  </a:lnTo>
                  <a:lnTo>
                    <a:pt x="5593" y="11259"/>
                  </a:lnTo>
                  <a:lnTo>
                    <a:pt x="5495" y="11064"/>
                  </a:lnTo>
                  <a:lnTo>
                    <a:pt x="5422" y="10869"/>
                  </a:lnTo>
                  <a:lnTo>
                    <a:pt x="5398" y="10649"/>
                  </a:lnTo>
                  <a:lnTo>
                    <a:pt x="5422" y="10429"/>
                  </a:lnTo>
                  <a:lnTo>
                    <a:pt x="5495" y="10234"/>
                  </a:lnTo>
                  <a:lnTo>
                    <a:pt x="5593" y="10038"/>
                  </a:lnTo>
                  <a:lnTo>
                    <a:pt x="5715" y="9892"/>
                  </a:lnTo>
                  <a:lnTo>
                    <a:pt x="5886" y="9745"/>
                  </a:lnTo>
                  <a:lnTo>
                    <a:pt x="6057" y="9647"/>
                  </a:lnTo>
                  <a:lnTo>
                    <a:pt x="6277" y="9574"/>
                  </a:lnTo>
                  <a:close/>
                  <a:moveTo>
                    <a:pt x="8475" y="11894"/>
                  </a:moveTo>
                  <a:lnTo>
                    <a:pt x="8597" y="11919"/>
                  </a:lnTo>
                  <a:lnTo>
                    <a:pt x="8695" y="11943"/>
                  </a:lnTo>
                  <a:lnTo>
                    <a:pt x="8817" y="11992"/>
                  </a:lnTo>
                  <a:lnTo>
                    <a:pt x="8915" y="12065"/>
                  </a:lnTo>
                  <a:lnTo>
                    <a:pt x="8988" y="12163"/>
                  </a:lnTo>
                  <a:lnTo>
                    <a:pt x="9037" y="12285"/>
                  </a:lnTo>
                  <a:lnTo>
                    <a:pt x="9086" y="12383"/>
                  </a:lnTo>
                  <a:lnTo>
                    <a:pt x="9086" y="12529"/>
                  </a:lnTo>
                  <a:lnTo>
                    <a:pt x="9086" y="12652"/>
                  </a:lnTo>
                  <a:lnTo>
                    <a:pt x="9037" y="12749"/>
                  </a:lnTo>
                  <a:lnTo>
                    <a:pt x="8988" y="12871"/>
                  </a:lnTo>
                  <a:lnTo>
                    <a:pt x="8915" y="12969"/>
                  </a:lnTo>
                  <a:lnTo>
                    <a:pt x="8817" y="13042"/>
                  </a:lnTo>
                  <a:lnTo>
                    <a:pt x="8695" y="13091"/>
                  </a:lnTo>
                  <a:lnTo>
                    <a:pt x="8597" y="13140"/>
                  </a:lnTo>
                  <a:lnTo>
                    <a:pt x="8329" y="13140"/>
                  </a:lnTo>
                  <a:lnTo>
                    <a:pt x="8231" y="13091"/>
                  </a:lnTo>
                  <a:lnTo>
                    <a:pt x="8109" y="13042"/>
                  </a:lnTo>
                  <a:lnTo>
                    <a:pt x="8011" y="12969"/>
                  </a:lnTo>
                  <a:lnTo>
                    <a:pt x="7938" y="12871"/>
                  </a:lnTo>
                  <a:lnTo>
                    <a:pt x="7889" y="12749"/>
                  </a:lnTo>
                  <a:lnTo>
                    <a:pt x="7864" y="12652"/>
                  </a:lnTo>
                  <a:lnTo>
                    <a:pt x="7840" y="12529"/>
                  </a:lnTo>
                  <a:lnTo>
                    <a:pt x="7864" y="12383"/>
                  </a:lnTo>
                  <a:lnTo>
                    <a:pt x="7889" y="12285"/>
                  </a:lnTo>
                  <a:lnTo>
                    <a:pt x="7938" y="12163"/>
                  </a:lnTo>
                  <a:lnTo>
                    <a:pt x="8011" y="12065"/>
                  </a:lnTo>
                  <a:lnTo>
                    <a:pt x="8109" y="11992"/>
                  </a:lnTo>
                  <a:lnTo>
                    <a:pt x="8231" y="11943"/>
                  </a:lnTo>
                  <a:lnTo>
                    <a:pt x="8329" y="11919"/>
                  </a:lnTo>
                  <a:lnTo>
                    <a:pt x="8475" y="11894"/>
                  </a:lnTo>
                  <a:close/>
                  <a:moveTo>
                    <a:pt x="6741" y="13360"/>
                  </a:moveTo>
                  <a:lnTo>
                    <a:pt x="6814" y="13384"/>
                  </a:lnTo>
                  <a:lnTo>
                    <a:pt x="6912" y="13433"/>
                  </a:lnTo>
                  <a:lnTo>
                    <a:pt x="6985" y="13482"/>
                  </a:lnTo>
                  <a:lnTo>
                    <a:pt x="7034" y="13555"/>
                  </a:lnTo>
                  <a:lnTo>
                    <a:pt x="7083" y="13653"/>
                  </a:lnTo>
                  <a:lnTo>
                    <a:pt x="7107" y="13726"/>
                  </a:lnTo>
                  <a:lnTo>
                    <a:pt x="7107" y="13824"/>
                  </a:lnTo>
                  <a:lnTo>
                    <a:pt x="7107" y="13922"/>
                  </a:lnTo>
                  <a:lnTo>
                    <a:pt x="7083" y="14019"/>
                  </a:lnTo>
                  <a:lnTo>
                    <a:pt x="7034" y="14117"/>
                  </a:lnTo>
                  <a:lnTo>
                    <a:pt x="6985" y="14166"/>
                  </a:lnTo>
                  <a:lnTo>
                    <a:pt x="6912" y="14239"/>
                  </a:lnTo>
                  <a:lnTo>
                    <a:pt x="6814" y="14288"/>
                  </a:lnTo>
                  <a:lnTo>
                    <a:pt x="6741" y="14312"/>
                  </a:lnTo>
                  <a:lnTo>
                    <a:pt x="6546" y="14312"/>
                  </a:lnTo>
                  <a:lnTo>
                    <a:pt x="6448" y="14288"/>
                  </a:lnTo>
                  <a:lnTo>
                    <a:pt x="6375" y="14239"/>
                  </a:lnTo>
                  <a:lnTo>
                    <a:pt x="6301" y="14166"/>
                  </a:lnTo>
                  <a:lnTo>
                    <a:pt x="6228" y="14117"/>
                  </a:lnTo>
                  <a:lnTo>
                    <a:pt x="6179" y="14019"/>
                  </a:lnTo>
                  <a:lnTo>
                    <a:pt x="6155" y="13922"/>
                  </a:lnTo>
                  <a:lnTo>
                    <a:pt x="6155" y="13824"/>
                  </a:lnTo>
                  <a:lnTo>
                    <a:pt x="6155" y="13726"/>
                  </a:lnTo>
                  <a:lnTo>
                    <a:pt x="6179" y="13653"/>
                  </a:lnTo>
                  <a:lnTo>
                    <a:pt x="6228" y="13555"/>
                  </a:lnTo>
                  <a:lnTo>
                    <a:pt x="6301" y="13482"/>
                  </a:lnTo>
                  <a:lnTo>
                    <a:pt x="6375" y="13433"/>
                  </a:lnTo>
                  <a:lnTo>
                    <a:pt x="6448" y="13384"/>
                  </a:lnTo>
                  <a:lnTo>
                    <a:pt x="6546" y="13360"/>
                  </a:lnTo>
                  <a:close/>
                  <a:moveTo>
                    <a:pt x="4860" y="0"/>
                  </a:moveTo>
                  <a:lnTo>
                    <a:pt x="4714" y="25"/>
                  </a:lnTo>
                  <a:lnTo>
                    <a:pt x="4592" y="49"/>
                  </a:lnTo>
                  <a:lnTo>
                    <a:pt x="4445" y="98"/>
                  </a:lnTo>
                  <a:lnTo>
                    <a:pt x="4323" y="171"/>
                  </a:lnTo>
                  <a:lnTo>
                    <a:pt x="4225" y="245"/>
                  </a:lnTo>
                  <a:lnTo>
                    <a:pt x="4128" y="367"/>
                  </a:lnTo>
                  <a:lnTo>
                    <a:pt x="4030" y="464"/>
                  </a:lnTo>
                  <a:lnTo>
                    <a:pt x="3981" y="611"/>
                  </a:lnTo>
                  <a:lnTo>
                    <a:pt x="3932" y="733"/>
                  </a:lnTo>
                  <a:lnTo>
                    <a:pt x="3908" y="880"/>
                  </a:lnTo>
                  <a:lnTo>
                    <a:pt x="3908" y="1026"/>
                  </a:lnTo>
                  <a:lnTo>
                    <a:pt x="3908" y="1173"/>
                  </a:lnTo>
                  <a:lnTo>
                    <a:pt x="3957" y="1295"/>
                  </a:lnTo>
                  <a:lnTo>
                    <a:pt x="4006" y="1441"/>
                  </a:lnTo>
                  <a:lnTo>
                    <a:pt x="4079" y="1563"/>
                  </a:lnTo>
                  <a:lnTo>
                    <a:pt x="4177" y="1661"/>
                  </a:lnTo>
                  <a:lnTo>
                    <a:pt x="4860" y="2345"/>
                  </a:lnTo>
                  <a:lnTo>
                    <a:pt x="4860" y="6497"/>
                  </a:lnTo>
                  <a:lnTo>
                    <a:pt x="196" y="13067"/>
                  </a:lnTo>
                  <a:lnTo>
                    <a:pt x="122" y="13189"/>
                  </a:lnTo>
                  <a:lnTo>
                    <a:pt x="49" y="13311"/>
                  </a:lnTo>
                  <a:lnTo>
                    <a:pt x="25" y="13433"/>
                  </a:lnTo>
                  <a:lnTo>
                    <a:pt x="0" y="13555"/>
                  </a:lnTo>
                  <a:lnTo>
                    <a:pt x="0" y="13677"/>
                  </a:lnTo>
                  <a:lnTo>
                    <a:pt x="25" y="13824"/>
                  </a:lnTo>
                  <a:lnTo>
                    <a:pt x="49" y="13946"/>
                  </a:lnTo>
                  <a:lnTo>
                    <a:pt x="98" y="14068"/>
                  </a:lnTo>
                  <a:lnTo>
                    <a:pt x="586" y="15045"/>
                  </a:lnTo>
                  <a:lnTo>
                    <a:pt x="660" y="15167"/>
                  </a:lnTo>
                  <a:lnTo>
                    <a:pt x="757" y="15265"/>
                  </a:lnTo>
                  <a:lnTo>
                    <a:pt x="831" y="15362"/>
                  </a:lnTo>
                  <a:lnTo>
                    <a:pt x="953" y="15436"/>
                  </a:lnTo>
                  <a:lnTo>
                    <a:pt x="1075" y="15485"/>
                  </a:lnTo>
                  <a:lnTo>
                    <a:pt x="1197" y="15533"/>
                  </a:lnTo>
                  <a:lnTo>
                    <a:pt x="1319" y="15582"/>
                  </a:lnTo>
                  <a:lnTo>
                    <a:pt x="13189" y="15582"/>
                  </a:lnTo>
                  <a:lnTo>
                    <a:pt x="13311" y="15533"/>
                  </a:lnTo>
                  <a:lnTo>
                    <a:pt x="13433" y="15485"/>
                  </a:lnTo>
                  <a:lnTo>
                    <a:pt x="13555" y="15436"/>
                  </a:lnTo>
                  <a:lnTo>
                    <a:pt x="13677" y="15362"/>
                  </a:lnTo>
                  <a:lnTo>
                    <a:pt x="13750" y="15265"/>
                  </a:lnTo>
                  <a:lnTo>
                    <a:pt x="13848" y="15167"/>
                  </a:lnTo>
                  <a:lnTo>
                    <a:pt x="13921" y="15045"/>
                  </a:lnTo>
                  <a:lnTo>
                    <a:pt x="14410" y="14068"/>
                  </a:lnTo>
                  <a:lnTo>
                    <a:pt x="14459" y="13946"/>
                  </a:lnTo>
                  <a:lnTo>
                    <a:pt x="14483" y="13824"/>
                  </a:lnTo>
                  <a:lnTo>
                    <a:pt x="14508" y="13677"/>
                  </a:lnTo>
                  <a:lnTo>
                    <a:pt x="14508" y="13555"/>
                  </a:lnTo>
                  <a:lnTo>
                    <a:pt x="14483" y="13433"/>
                  </a:lnTo>
                  <a:lnTo>
                    <a:pt x="14459" y="13311"/>
                  </a:lnTo>
                  <a:lnTo>
                    <a:pt x="14385" y="13189"/>
                  </a:lnTo>
                  <a:lnTo>
                    <a:pt x="14312" y="13067"/>
                  </a:lnTo>
                  <a:lnTo>
                    <a:pt x="9647" y="6497"/>
                  </a:lnTo>
                  <a:lnTo>
                    <a:pt x="9647" y="2345"/>
                  </a:lnTo>
                  <a:lnTo>
                    <a:pt x="10331" y="1661"/>
                  </a:lnTo>
                  <a:lnTo>
                    <a:pt x="10429" y="1563"/>
                  </a:lnTo>
                  <a:lnTo>
                    <a:pt x="10502" y="1441"/>
                  </a:lnTo>
                  <a:lnTo>
                    <a:pt x="10551" y="1295"/>
                  </a:lnTo>
                  <a:lnTo>
                    <a:pt x="10600" y="1173"/>
                  </a:lnTo>
                  <a:lnTo>
                    <a:pt x="10600" y="1026"/>
                  </a:lnTo>
                  <a:lnTo>
                    <a:pt x="10600" y="880"/>
                  </a:lnTo>
                  <a:lnTo>
                    <a:pt x="10575" y="733"/>
                  </a:lnTo>
                  <a:lnTo>
                    <a:pt x="10527" y="611"/>
                  </a:lnTo>
                  <a:lnTo>
                    <a:pt x="10478" y="464"/>
                  </a:lnTo>
                  <a:lnTo>
                    <a:pt x="10380" y="367"/>
                  </a:lnTo>
                  <a:lnTo>
                    <a:pt x="10282" y="245"/>
                  </a:lnTo>
                  <a:lnTo>
                    <a:pt x="10185" y="171"/>
                  </a:lnTo>
                  <a:lnTo>
                    <a:pt x="10063" y="98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47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Shape 387"/>
            <p:cNvSpPr/>
            <p:nvPr/>
          </p:nvSpPr>
          <p:spPr>
            <a:xfrm>
              <a:off x="794950" y="2500900"/>
              <a:ext cx="24450" cy="23850"/>
            </a:xfrm>
            <a:custGeom>
              <a:avLst/>
              <a:gdLst/>
              <a:ahLst/>
              <a:cxnLst/>
              <a:rect l="0" t="0" r="0" b="0"/>
              <a:pathLst>
                <a:path w="978" h="954" extrusionOk="0">
                  <a:moveTo>
                    <a:pt x="391" y="1"/>
                  </a:moveTo>
                  <a:lnTo>
                    <a:pt x="294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98" y="196"/>
                  </a:lnTo>
                  <a:lnTo>
                    <a:pt x="49" y="294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25" y="563"/>
                  </a:lnTo>
                  <a:lnTo>
                    <a:pt x="49" y="660"/>
                  </a:lnTo>
                  <a:lnTo>
                    <a:pt x="98" y="734"/>
                  </a:lnTo>
                  <a:lnTo>
                    <a:pt x="147" y="807"/>
                  </a:lnTo>
                  <a:lnTo>
                    <a:pt x="220" y="880"/>
                  </a:lnTo>
                  <a:lnTo>
                    <a:pt x="294" y="905"/>
                  </a:lnTo>
                  <a:lnTo>
                    <a:pt x="391" y="953"/>
                  </a:lnTo>
                  <a:lnTo>
                    <a:pt x="587" y="953"/>
                  </a:lnTo>
                  <a:lnTo>
                    <a:pt x="684" y="905"/>
                  </a:lnTo>
                  <a:lnTo>
                    <a:pt x="758" y="880"/>
                  </a:lnTo>
                  <a:lnTo>
                    <a:pt x="831" y="807"/>
                  </a:lnTo>
                  <a:lnTo>
                    <a:pt x="880" y="734"/>
                  </a:lnTo>
                  <a:lnTo>
                    <a:pt x="929" y="660"/>
                  </a:lnTo>
                  <a:lnTo>
                    <a:pt x="953" y="563"/>
                  </a:lnTo>
                  <a:lnTo>
                    <a:pt x="978" y="465"/>
                  </a:lnTo>
                  <a:lnTo>
                    <a:pt x="953" y="367"/>
                  </a:lnTo>
                  <a:lnTo>
                    <a:pt x="929" y="294"/>
                  </a:lnTo>
                  <a:lnTo>
                    <a:pt x="880" y="196"/>
                  </a:lnTo>
                  <a:lnTo>
                    <a:pt x="831" y="123"/>
                  </a:lnTo>
                  <a:lnTo>
                    <a:pt x="758" y="74"/>
                  </a:lnTo>
                  <a:lnTo>
                    <a:pt x="684" y="25"/>
                  </a:lnTo>
                  <a:lnTo>
                    <a:pt x="587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Shape 388"/>
            <p:cNvSpPr/>
            <p:nvPr/>
          </p:nvSpPr>
          <p:spPr>
            <a:xfrm>
              <a:off x="754650" y="2381250"/>
              <a:ext cx="75750" cy="14050"/>
            </a:xfrm>
            <a:custGeom>
              <a:avLst/>
              <a:gdLst/>
              <a:ahLst/>
              <a:cxnLst/>
              <a:rect l="0" t="0" r="0" b="0"/>
              <a:pathLst>
                <a:path w="3030" h="562" extrusionOk="0">
                  <a:moveTo>
                    <a:pt x="294" y="0"/>
                  </a:moveTo>
                  <a:lnTo>
                    <a:pt x="172" y="24"/>
                  </a:lnTo>
                  <a:lnTo>
                    <a:pt x="74" y="73"/>
                  </a:lnTo>
                  <a:lnTo>
                    <a:pt x="25" y="171"/>
                  </a:lnTo>
                  <a:lnTo>
                    <a:pt x="1" y="269"/>
                  </a:lnTo>
                  <a:lnTo>
                    <a:pt x="25" y="391"/>
                  </a:lnTo>
                  <a:lnTo>
                    <a:pt x="74" y="488"/>
                  </a:lnTo>
                  <a:lnTo>
                    <a:pt x="172" y="537"/>
                  </a:lnTo>
                  <a:lnTo>
                    <a:pt x="294" y="562"/>
                  </a:lnTo>
                  <a:lnTo>
                    <a:pt x="2736" y="562"/>
                  </a:lnTo>
                  <a:lnTo>
                    <a:pt x="2858" y="537"/>
                  </a:lnTo>
                  <a:lnTo>
                    <a:pt x="2956" y="488"/>
                  </a:lnTo>
                  <a:lnTo>
                    <a:pt x="3005" y="391"/>
                  </a:lnTo>
                  <a:lnTo>
                    <a:pt x="3029" y="269"/>
                  </a:lnTo>
                  <a:lnTo>
                    <a:pt x="3005" y="171"/>
                  </a:lnTo>
                  <a:lnTo>
                    <a:pt x="2956" y="73"/>
                  </a:lnTo>
                  <a:lnTo>
                    <a:pt x="2858" y="24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Shape 389"/>
            <p:cNvSpPr/>
            <p:nvPr/>
          </p:nvSpPr>
          <p:spPr>
            <a:xfrm>
              <a:off x="765025" y="2453900"/>
              <a:ext cx="31175" cy="31150"/>
            </a:xfrm>
            <a:custGeom>
              <a:avLst/>
              <a:gdLst/>
              <a:ahLst/>
              <a:cxnLst/>
              <a:rect l="0" t="0" r="0" b="0"/>
              <a:pathLst>
                <a:path w="1247" h="1246" extrusionOk="0">
                  <a:moveTo>
                    <a:pt x="611" y="0"/>
                  </a:moveTo>
                  <a:lnTo>
                    <a:pt x="489" y="25"/>
                  </a:lnTo>
                  <a:lnTo>
                    <a:pt x="367" y="49"/>
                  </a:lnTo>
                  <a:lnTo>
                    <a:pt x="270" y="122"/>
                  </a:lnTo>
                  <a:lnTo>
                    <a:pt x="172" y="196"/>
                  </a:lnTo>
                  <a:lnTo>
                    <a:pt x="99" y="269"/>
                  </a:lnTo>
                  <a:lnTo>
                    <a:pt x="50" y="391"/>
                  </a:lnTo>
                  <a:lnTo>
                    <a:pt x="1" y="513"/>
                  </a:lnTo>
                  <a:lnTo>
                    <a:pt x="1" y="635"/>
                  </a:lnTo>
                  <a:lnTo>
                    <a:pt x="1" y="757"/>
                  </a:lnTo>
                  <a:lnTo>
                    <a:pt x="50" y="880"/>
                  </a:lnTo>
                  <a:lnTo>
                    <a:pt x="99" y="977"/>
                  </a:lnTo>
                  <a:lnTo>
                    <a:pt x="172" y="1075"/>
                  </a:lnTo>
                  <a:lnTo>
                    <a:pt x="270" y="1148"/>
                  </a:lnTo>
                  <a:lnTo>
                    <a:pt x="367" y="1197"/>
                  </a:lnTo>
                  <a:lnTo>
                    <a:pt x="489" y="1246"/>
                  </a:lnTo>
                  <a:lnTo>
                    <a:pt x="734" y="1246"/>
                  </a:lnTo>
                  <a:lnTo>
                    <a:pt x="856" y="1197"/>
                  </a:lnTo>
                  <a:lnTo>
                    <a:pt x="978" y="1148"/>
                  </a:lnTo>
                  <a:lnTo>
                    <a:pt x="1051" y="1075"/>
                  </a:lnTo>
                  <a:lnTo>
                    <a:pt x="1149" y="977"/>
                  </a:lnTo>
                  <a:lnTo>
                    <a:pt x="1198" y="880"/>
                  </a:lnTo>
                  <a:lnTo>
                    <a:pt x="1222" y="757"/>
                  </a:lnTo>
                  <a:lnTo>
                    <a:pt x="1246" y="635"/>
                  </a:lnTo>
                  <a:lnTo>
                    <a:pt x="1222" y="513"/>
                  </a:lnTo>
                  <a:lnTo>
                    <a:pt x="1198" y="391"/>
                  </a:lnTo>
                  <a:lnTo>
                    <a:pt x="1149" y="269"/>
                  </a:lnTo>
                  <a:lnTo>
                    <a:pt x="1051" y="196"/>
                  </a:lnTo>
                  <a:lnTo>
                    <a:pt x="978" y="122"/>
                  </a:lnTo>
                  <a:lnTo>
                    <a:pt x="856" y="49"/>
                  </a:lnTo>
                  <a:lnTo>
                    <a:pt x="734" y="25"/>
                  </a:lnTo>
                  <a:lnTo>
                    <a:pt x="611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982432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678931" y="532960"/>
            <a:ext cx="7631692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pl-PL" sz="4400" dirty="0"/>
              <a:t>W jaki sposób </a:t>
            </a:r>
            <a:r>
              <a:rPr lang="pl-PL" sz="4400" dirty="0">
                <a:solidFill>
                  <a:srgbClr val="FFC000"/>
                </a:solidFill>
              </a:rPr>
              <a:t>sieć się uczy</a:t>
            </a:r>
            <a:r>
              <a:rPr lang="pl-PL" sz="4400" dirty="0"/>
              <a:t>?</a:t>
            </a:r>
            <a:endParaRPr sz="4400" dirty="0"/>
          </a:p>
        </p:txBody>
      </p:sp>
      <p:sp>
        <p:nvSpPr>
          <p:cNvPr id="137" name="Shape 137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pic>
        <p:nvPicPr>
          <p:cNvPr id="8" name="Picture 7" descr="https://4.bp.blogspot.com/-CdpS_IUR11I/WGmUZfXB_pI/AAAAAAAAAf8/DULJ4Pf944s9jnpCPf2LIwZQgwiibjjYACLcB/s1600/backprop_error_example.png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7619" y="1677408"/>
            <a:ext cx="5795715" cy="26746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9" name="Shape 385"/>
          <p:cNvGrpSpPr/>
          <p:nvPr/>
        </p:nvGrpSpPr>
        <p:grpSpPr>
          <a:xfrm>
            <a:off x="8078089" y="287509"/>
            <a:ext cx="750970" cy="806615"/>
            <a:chOff x="611175" y="2326900"/>
            <a:chExt cx="362700" cy="389575"/>
          </a:xfrm>
        </p:grpSpPr>
        <p:sp>
          <p:nvSpPr>
            <p:cNvPr id="12" name="Shape 386"/>
            <p:cNvSpPr/>
            <p:nvPr/>
          </p:nvSpPr>
          <p:spPr>
            <a:xfrm>
              <a:off x="611175" y="2326900"/>
              <a:ext cx="362700" cy="389575"/>
            </a:xfrm>
            <a:custGeom>
              <a:avLst/>
              <a:gdLst/>
              <a:ahLst/>
              <a:cxnLst/>
              <a:rect l="0" t="0" r="0" b="0"/>
              <a:pathLst>
                <a:path w="14508" h="15583" extrusionOk="0">
                  <a:moveTo>
                    <a:pt x="9647" y="489"/>
                  </a:moveTo>
                  <a:lnTo>
                    <a:pt x="9769" y="513"/>
                  </a:lnTo>
                  <a:lnTo>
                    <a:pt x="9916" y="562"/>
                  </a:lnTo>
                  <a:lnTo>
                    <a:pt x="10014" y="660"/>
                  </a:lnTo>
                  <a:lnTo>
                    <a:pt x="10087" y="782"/>
                  </a:lnTo>
                  <a:lnTo>
                    <a:pt x="10111" y="928"/>
                  </a:lnTo>
                  <a:lnTo>
                    <a:pt x="10111" y="1075"/>
                  </a:lnTo>
                  <a:lnTo>
                    <a:pt x="10063" y="1197"/>
                  </a:lnTo>
                  <a:lnTo>
                    <a:pt x="9989" y="1319"/>
                  </a:lnTo>
                  <a:lnTo>
                    <a:pt x="9281" y="2003"/>
                  </a:lnTo>
                  <a:lnTo>
                    <a:pt x="9232" y="2076"/>
                  </a:lnTo>
                  <a:lnTo>
                    <a:pt x="9183" y="2174"/>
                  </a:lnTo>
                  <a:lnTo>
                    <a:pt x="9159" y="2247"/>
                  </a:lnTo>
                  <a:lnTo>
                    <a:pt x="9159" y="2345"/>
                  </a:lnTo>
                  <a:lnTo>
                    <a:pt x="9159" y="6497"/>
                  </a:lnTo>
                  <a:lnTo>
                    <a:pt x="9183" y="6643"/>
                  </a:lnTo>
                  <a:lnTo>
                    <a:pt x="9232" y="6790"/>
                  </a:lnTo>
                  <a:lnTo>
                    <a:pt x="10575" y="8671"/>
                  </a:lnTo>
                  <a:lnTo>
                    <a:pt x="3932" y="8671"/>
                  </a:lnTo>
                  <a:lnTo>
                    <a:pt x="5276" y="6790"/>
                  </a:lnTo>
                  <a:lnTo>
                    <a:pt x="5324" y="6643"/>
                  </a:lnTo>
                  <a:lnTo>
                    <a:pt x="5349" y="6497"/>
                  </a:lnTo>
                  <a:lnTo>
                    <a:pt x="5349" y="2345"/>
                  </a:lnTo>
                  <a:lnTo>
                    <a:pt x="5349" y="2247"/>
                  </a:lnTo>
                  <a:lnTo>
                    <a:pt x="5324" y="2174"/>
                  </a:lnTo>
                  <a:lnTo>
                    <a:pt x="5276" y="2076"/>
                  </a:lnTo>
                  <a:lnTo>
                    <a:pt x="5227" y="2003"/>
                  </a:lnTo>
                  <a:lnTo>
                    <a:pt x="4519" y="1319"/>
                  </a:lnTo>
                  <a:lnTo>
                    <a:pt x="4445" y="1197"/>
                  </a:lnTo>
                  <a:lnTo>
                    <a:pt x="4396" y="1075"/>
                  </a:lnTo>
                  <a:lnTo>
                    <a:pt x="4396" y="928"/>
                  </a:lnTo>
                  <a:lnTo>
                    <a:pt x="4421" y="782"/>
                  </a:lnTo>
                  <a:lnTo>
                    <a:pt x="4494" y="660"/>
                  </a:lnTo>
                  <a:lnTo>
                    <a:pt x="4592" y="562"/>
                  </a:lnTo>
                  <a:lnTo>
                    <a:pt x="4738" y="513"/>
                  </a:lnTo>
                  <a:lnTo>
                    <a:pt x="4860" y="489"/>
                  </a:lnTo>
                  <a:close/>
                  <a:moveTo>
                    <a:pt x="6717" y="9574"/>
                  </a:moveTo>
                  <a:lnTo>
                    <a:pt x="6912" y="9647"/>
                  </a:lnTo>
                  <a:lnTo>
                    <a:pt x="7083" y="9745"/>
                  </a:lnTo>
                  <a:lnTo>
                    <a:pt x="7254" y="9892"/>
                  </a:lnTo>
                  <a:lnTo>
                    <a:pt x="7376" y="10038"/>
                  </a:lnTo>
                  <a:lnTo>
                    <a:pt x="7474" y="10234"/>
                  </a:lnTo>
                  <a:lnTo>
                    <a:pt x="7547" y="10429"/>
                  </a:lnTo>
                  <a:lnTo>
                    <a:pt x="7571" y="10649"/>
                  </a:lnTo>
                  <a:lnTo>
                    <a:pt x="7547" y="10869"/>
                  </a:lnTo>
                  <a:lnTo>
                    <a:pt x="7474" y="11064"/>
                  </a:lnTo>
                  <a:lnTo>
                    <a:pt x="7376" y="11259"/>
                  </a:lnTo>
                  <a:lnTo>
                    <a:pt x="7254" y="11406"/>
                  </a:lnTo>
                  <a:lnTo>
                    <a:pt x="7083" y="11552"/>
                  </a:lnTo>
                  <a:lnTo>
                    <a:pt x="6912" y="11650"/>
                  </a:lnTo>
                  <a:lnTo>
                    <a:pt x="6717" y="11699"/>
                  </a:lnTo>
                  <a:lnTo>
                    <a:pt x="6497" y="11723"/>
                  </a:lnTo>
                  <a:lnTo>
                    <a:pt x="6277" y="11699"/>
                  </a:lnTo>
                  <a:lnTo>
                    <a:pt x="6057" y="11650"/>
                  </a:lnTo>
                  <a:lnTo>
                    <a:pt x="5886" y="11552"/>
                  </a:lnTo>
                  <a:lnTo>
                    <a:pt x="5715" y="11406"/>
                  </a:lnTo>
                  <a:lnTo>
                    <a:pt x="5593" y="11259"/>
                  </a:lnTo>
                  <a:lnTo>
                    <a:pt x="5495" y="11064"/>
                  </a:lnTo>
                  <a:lnTo>
                    <a:pt x="5422" y="10869"/>
                  </a:lnTo>
                  <a:lnTo>
                    <a:pt x="5398" y="10649"/>
                  </a:lnTo>
                  <a:lnTo>
                    <a:pt x="5422" y="10429"/>
                  </a:lnTo>
                  <a:lnTo>
                    <a:pt x="5495" y="10234"/>
                  </a:lnTo>
                  <a:lnTo>
                    <a:pt x="5593" y="10038"/>
                  </a:lnTo>
                  <a:lnTo>
                    <a:pt x="5715" y="9892"/>
                  </a:lnTo>
                  <a:lnTo>
                    <a:pt x="5886" y="9745"/>
                  </a:lnTo>
                  <a:lnTo>
                    <a:pt x="6057" y="9647"/>
                  </a:lnTo>
                  <a:lnTo>
                    <a:pt x="6277" y="9574"/>
                  </a:lnTo>
                  <a:close/>
                  <a:moveTo>
                    <a:pt x="8475" y="11894"/>
                  </a:moveTo>
                  <a:lnTo>
                    <a:pt x="8597" y="11919"/>
                  </a:lnTo>
                  <a:lnTo>
                    <a:pt x="8695" y="11943"/>
                  </a:lnTo>
                  <a:lnTo>
                    <a:pt x="8817" y="11992"/>
                  </a:lnTo>
                  <a:lnTo>
                    <a:pt x="8915" y="12065"/>
                  </a:lnTo>
                  <a:lnTo>
                    <a:pt x="8988" y="12163"/>
                  </a:lnTo>
                  <a:lnTo>
                    <a:pt x="9037" y="12285"/>
                  </a:lnTo>
                  <a:lnTo>
                    <a:pt x="9086" y="12383"/>
                  </a:lnTo>
                  <a:lnTo>
                    <a:pt x="9086" y="12529"/>
                  </a:lnTo>
                  <a:lnTo>
                    <a:pt x="9086" y="12652"/>
                  </a:lnTo>
                  <a:lnTo>
                    <a:pt x="9037" y="12749"/>
                  </a:lnTo>
                  <a:lnTo>
                    <a:pt x="8988" y="12871"/>
                  </a:lnTo>
                  <a:lnTo>
                    <a:pt x="8915" y="12969"/>
                  </a:lnTo>
                  <a:lnTo>
                    <a:pt x="8817" y="13042"/>
                  </a:lnTo>
                  <a:lnTo>
                    <a:pt x="8695" y="13091"/>
                  </a:lnTo>
                  <a:lnTo>
                    <a:pt x="8597" y="13140"/>
                  </a:lnTo>
                  <a:lnTo>
                    <a:pt x="8329" y="13140"/>
                  </a:lnTo>
                  <a:lnTo>
                    <a:pt x="8231" y="13091"/>
                  </a:lnTo>
                  <a:lnTo>
                    <a:pt x="8109" y="13042"/>
                  </a:lnTo>
                  <a:lnTo>
                    <a:pt x="8011" y="12969"/>
                  </a:lnTo>
                  <a:lnTo>
                    <a:pt x="7938" y="12871"/>
                  </a:lnTo>
                  <a:lnTo>
                    <a:pt x="7889" y="12749"/>
                  </a:lnTo>
                  <a:lnTo>
                    <a:pt x="7864" y="12652"/>
                  </a:lnTo>
                  <a:lnTo>
                    <a:pt x="7840" y="12529"/>
                  </a:lnTo>
                  <a:lnTo>
                    <a:pt x="7864" y="12383"/>
                  </a:lnTo>
                  <a:lnTo>
                    <a:pt x="7889" y="12285"/>
                  </a:lnTo>
                  <a:lnTo>
                    <a:pt x="7938" y="12163"/>
                  </a:lnTo>
                  <a:lnTo>
                    <a:pt x="8011" y="12065"/>
                  </a:lnTo>
                  <a:lnTo>
                    <a:pt x="8109" y="11992"/>
                  </a:lnTo>
                  <a:lnTo>
                    <a:pt x="8231" y="11943"/>
                  </a:lnTo>
                  <a:lnTo>
                    <a:pt x="8329" y="11919"/>
                  </a:lnTo>
                  <a:lnTo>
                    <a:pt x="8475" y="11894"/>
                  </a:lnTo>
                  <a:close/>
                  <a:moveTo>
                    <a:pt x="6741" y="13360"/>
                  </a:moveTo>
                  <a:lnTo>
                    <a:pt x="6814" y="13384"/>
                  </a:lnTo>
                  <a:lnTo>
                    <a:pt x="6912" y="13433"/>
                  </a:lnTo>
                  <a:lnTo>
                    <a:pt x="6985" y="13482"/>
                  </a:lnTo>
                  <a:lnTo>
                    <a:pt x="7034" y="13555"/>
                  </a:lnTo>
                  <a:lnTo>
                    <a:pt x="7083" y="13653"/>
                  </a:lnTo>
                  <a:lnTo>
                    <a:pt x="7107" y="13726"/>
                  </a:lnTo>
                  <a:lnTo>
                    <a:pt x="7107" y="13824"/>
                  </a:lnTo>
                  <a:lnTo>
                    <a:pt x="7107" y="13922"/>
                  </a:lnTo>
                  <a:lnTo>
                    <a:pt x="7083" y="14019"/>
                  </a:lnTo>
                  <a:lnTo>
                    <a:pt x="7034" y="14117"/>
                  </a:lnTo>
                  <a:lnTo>
                    <a:pt x="6985" y="14166"/>
                  </a:lnTo>
                  <a:lnTo>
                    <a:pt x="6912" y="14239"/>
                  </a:lnTo>
                  <a:lnTo>
                    <a:pt x="6814" y="14288"/>
                  </a:lnTo>
                  <a:lnTo>
                    <a:pt x="6741" y="14312"/>
                  </a:lnTo>
                  <a:lnTo>
                    <a:pt x="6546" y="14312"/>
                  </a:lnTo>
                  <a:lnTo>
                    <a:pt x="6448" y="14288"/>
                  </a:lnTo>
                  <a:lnTo>
                    <a:pt x="6375" y="14239"/>
                  </a:lnTo>
                  <a:lnTo>
                    <a:pt x="6301" y="14166"/>
                  </a:lnTo>
                  <a:lnTo>
                    <a:pt x="6228" y="14117"/>
                  </a:lnTo>
                  <a:lnTo>
                    <a:pt x="6179" y="14019"/>
                  </a:lnTo>
                  <a:lnTo>
                    <a:pt x="6155" y="13922"/>
                  </a:lnTo>
                  <a:lnTo>
                    <a:pt x="6155" y="13824"/>
                  </a:lnTo>
                  <a:lnTo>
                    <a:pt x="6155" y="13726"/>
                  </a:lnTo>
                  <a:lnTo>
                    <a:pt x="6179" y="13653"/>
                  </a:lnTo>
                  <a:lnTo>
                    <a:pt x="6228" y="13555"/>
                  </a:lnTo>
                  <a:lnTo>
                    <a:pt x="6301" y="13482"/>
                  </a:lnTo>
                  <a:lnTo>
                    <a:pt x="6375" y="13433"/>
                  </a:lnTo>
                  <a:lnTo>
                    <a:pt x="6448" y="13384"/>
                  </a:lnTo>
                  <a:lnTo>
                    <a:pt x="6546" y="13360"/>
                  </a:lnTo>
                  <a:close/>
                  <a:moveTo>
                    <a:pt x="4860" y="0"/>
                  </a:moveTo>
                  <a:lnTo>
                    <a:pt x="4714" y="25"/>
                  </a:lnTo>
                  <a:lnTo>
                    <a:pt x="4592" y="49"/>
                  </a:lnTo>
                  <a:lnTo>
                    <a:pt x="4445" y="98"/>
                  </a:lnTo>
                  <a:lnTo>
                    <a:pt x="4323" y="171"/>
                  </a:lnTo>
                  <a:lnTo>
                    <a:pt x="4225" y="245"/>
                  </a:lnTo>
                  <a:lnTo>
                    <a:pt x="4128" y="367"/>
                  </a:lnTo>
                  <a:lnTo>
                    <a:pt x="4030" y="464"/>
                  </a:lnTo>
                  <a:lnTo>
                    <a:pt x="3981" y="611"/>
                  </a:lnTo>
                  <a:lnTo>
                    <a:pt x="3932" y="733"/>
                  </a:lnTo>
                  <a:lnTo>
                    <a:pt x="3908" y="880"/>
                  </a:lnTo>
                  <a:lnTo>
                    <a:pt x="3908" y="1026"/>
                  </a:lnTo>
                  <a:lnTo>
                    <a:pt x="3908" y="1173"/>
                  </a:lnTo>
                  <a:lnTo>
                    <a:pt x="3957" y="1295"/>
                  </a:lnTo>
                  <a:lnTo>
                    <a:pt x="4006" y="1441"/>
                  </a:lnTo>
                  <a:lnTo>
                    <a:pt x="4079" y="1563"/>
                  </a:lnTo>
                  <a:lnTo>
                    <a:pt x="4177" y="1661"/>
                  </a:lnTo>
                  <a:lnTo>
                    <a:pt x="4860" y="2345"/>
                  </a:lnTo>
                  <a:lnTo>
                    <a:pt x="4860" y="6497"/>
                  </a:lnTo>
                  <a:lnTo>
                    <a:pt x="196" y="13067"/>
                  </a:lnTo>
                  <a:lnTo>
                    <a:pt x="122" y="13189"/>
                  </a:lnTo>
                  <a:lnTo>
                    <a:pt x="49" y="13311"/>
                  </a:lnTo>
                  <a:lnTo>
                    <a:pt x="25" y="13433"/>
                  </a:lnTo>
                  <a:lnTo>
                    <a:pt x="0" y="13555"/>
                  </a:lnTo>
                  <a:lnTo>
                    <a:pt x="0" y="13677"/>
                  </a:lnTo>
                  <a:lnTo>
                    <a:pt x="25" y="13824"/>
                  </a:lnTo>
                  <a:lnTo>
                    <a:pt x="49" y="13946"/>
                  </a:lnTo>
                  <a:lnTo>
                    <a:pt x="98" y="14068"/>
                  </a:lnTo>
                  <a:lnTo>
                    <a:pt x="586" y="15045"/>
                  </a:lnTo>
                  <a:lnTo>
                    <a:pt x="660" y="15167"/>
                  </a:lnTo>
                  <a:lnTo>
                    <a:pt x="757" y="15265"/>
                  </a:lnTo>
                  <a:lnTo>
                    <a:pt x="831" y="15362"/>
                  </a:lnTo>
                  <a:lnTo>
                    <a:pt x="953" y="15436"/>
                  </a:lnTo>
                  <a:lnTo>
                    <a:pt x="1075" y="15485"/>
                  </a:lnTo>
                  <a:lnTo>
                    <a:pt x="1197" y="15533"/>
                  </a:lnTo>
                  <a:lnTo>
                    <a:pt x="1319" y="15582"/>
                  </a:lnTo>
                  <a:lnTo>
                    <a:pt x="13189" y="15582"/>
                  </a:lnTo>
                  <a:lnTo>
                    <a:pt x="13311" y="15533"/>
                  </a:lnTo>
                  <a:lnTo>
                    <a:pt x="13433" y="15485"/>
                  </a:lnTo>
                  <a:lnTo>
                    <a:pt x="13555" y="15436"/>
                  </a:lnTo>
                  <a:lnTo>
                    <a:pt x="13677" y="15362"/>
                  </a:lnTo>
                  <a:lnTo>
                    <a:pt x="13750" y="15265"/>
                  </a:lnTo>
                  <a:lnTo>
                    <a:pt x="13848" y="15167"/>
                  </a:lnTo>
                  <a:lnTo>
                    <a:pt x="13921" y="15045"/>
                  </a:lnTo>
                  <a:lnTo>
                    <a:pt x="14410" y="14068"/>
                  </a:lnTo>
                  <a:lnTo>
                    <a:pt x="14459" y="13946"/>
                  </a:lnTo>
                  <a:lnTo>
                    <a:pt x="14483" y="13824"/>
                  </a:lnTo>
                  <a:lnTo>
                    <a:pt x="14508" y="13677"/>
                  </a:lnTo>
                  <a:lnTo>
                    <a:pt x="14508" y="13555"/>
                  </a:lnTo>
                  <a:lnTo>
                    <a:pt x="14483" y="13433"/>
                  </a:lnTo>
                  <a:lnTo>
                    <a:pt x="14459" y="13311"/>
                  </a:lnTo>
                  <a:lnTo>
                    <a:pt x="14385" y="13189"/>
                  </a:lnTo>
                  <a:lnTo>
                    <a:pt x="14312" y="13067"/>
                  </a:lnTo>
                  <a:lnTo>
                    <a:pt x="9647" y="6497"/>
                  </a:lnTo>
                  <a:lnTo>
                    <a:pt x="9647" y="2345"/>
                  </a:lnTo>
                  <a:lnTo>
                    <a:pt x="10331" y="1661"/>
                  </a:lnTo>
                  <a:lnTo>
                    <a:pt x="10429" y="1563"/>
                  </a:lnTo>
                  <a:lnTo>
                    <a:pt x="10502" y="1441"/>
                  </a:lnTo>
                  <a:lnTo>
                    <a:pt x="10551" y="1295"/>
                  </a:lnTo>
                  <a:lnTo>
                    <a:pt x="10600" y="1173"/>
                  </a:lnTo>
                  <a:lnTo>
                    <a:pt x="10600" y="1026"/>
                  </a:lnTo>
                  <a:lnTo>
                    <a:pt x="10600" y="880"/>
                  </a:lnTo>
                  <a:lnTo>
                    <a:pt x="10575" y="733"/>
                  </a:lnTo>
                  <a:lnTo>
                    <a:pt x="10527" y="611"/>
                  </a:lnTo>
                  <a:lnTo>
                    <a:pt x="10478" y="464"/>
                  </a:lnTo>
                  <a:lnTo>
                    <a:pt x="10380" y="367"/>
                  </a:lnTo>
                  <a:lnTo>
                    <a:pt x="10282" y="245"/>
                  </a:lnTo>
                  <a:lnTo>
                    <a:pt x="10185" y="171"/>
                  </a:lnTo>
                  <a:lnTo>
                    <a:pt x="10063" y="98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47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Shape 387"/>
            <p:cNvSpPr/>
            <p:nvPr/>
          </p:nvSpPr>
          <p:spPr>
            <a:xfrm>
              <a:off x="794950" y="2500900"/>
              <a:ext cx="24450" cy="23850"/>
            </a:xfrm>
            <a:custGeom>
              <a:avLst/>
              <a:gdLst/>
              <a:ahLst/>
              <a:cxnLst/>
              <a:rect l="0" t="0" r="0" b="0"/>
              <a:pathLst>
                <a:path w="978" h="954" extrusionOk="0">
                  <a:moveTo>
                    <a:pt x="391" y="1"/>
                  </a:moveTo>
                  <a:lnTo>
                    <a:pt x="294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98" y="196"/>
                  </a:lnTo>
                  <a:lnTo>
                    <a:pt x="49" y="294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25" y="563"/>
                  </a:lnTo>
                  <a:lnTo>
                    <a:pt x="49" y="660"/>
                  </a:lnTo>
                  <a:lnTo>
                    <a:pt x="98" y="734"/>
                  </a:lnTo>
                  <a:lnTo>
                    <a:pt x="147" y="807"/>
                  </a:lnTo>
                  <a:lnTo>
                    <a:pt x="220" y="880"/>
                  </a:lnTo>
                  <a:lnTo>
                    <a:pt x="294" y="905"/>
                  </a:lnTo>
                  <a:lnTo>
                    <a:pt x="391" y="953"/>
                  </a:lnTo>
                  <a:lnTo>
                    <a:pt x="587" y="953"/>
                  </a:lnTo>
                  <a:lnTo>
                    <a:pt x="684" y="905"/>
                  </a:lnTo>
                  <a:lnTo>
                    <a:pt x="758" y="880"/>
                  </a:lnTo>
                  <a:lnTo>
                    <a:pt x="831" y="807"/>
                  </a:lnTo>
                  <a:lnTo>
                    <a:pt x="880" y="734"/>
                  </a:lnTo>
                  <a:lnTo>
                    <a:pt x="929" y="660"/>
                  </a:lnTo>
                  <a:lnTo>
                    <a:pt x="953" y="563"/>
                  </a:lnTo>
                  <a:lnTo>
                    <a:pt x="978" y="465"/>
                  </a:lnTo>
                  <a:lnTo>
                    <a:pt x="953" y="367"/>
                  </a:lnTo>
                  <a:lnTo>
                    <a:pt x="929" y="294"/>
                  </a:lnTo>
                  <a:lnTo>
                    <a:pt x="880" y="196"/>
                  </a:lnTo>
                  <a:lnTo>
                    <a:pt x="831" y="123"/>
                  </a:lnTo>
                  <a:lnTo>
                    <a:pt x="758" y="74"/>
                  </a:lnTo>
                  <a:lnTo>
                    <a:pt x="684" y="25"/>
                  </a:lnTo>
                  <a:lnTo>
                    <a:pt x="587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Shape 388"/>
            <p:cNvSpPr/>
            <p:nvPr/>
          </p:nvSpPr>
          <p:spPr>
            <a:xfrm>
              <a:off x="754650" y="2381250"/>
              <a:ext cx="75750" cy="14050"/>
            </a:xfrm>
            <a:custGeom>
              <a:avLst/>
              <a:gdLst/>
              <a:ahLst/>
              <a:cxnLst/>
              <a:rect l="0" t="0" r="0" b="0"/>
              <a:pathLst>
                <a:path w="3030" h="562" extrusionOk="0">
                  <a:moveTo>
                    <a:pt x="294" y="0"/>
                  </a:moveTo>
                  <a:lnTo>
                    <a:pt x="172" y="24"/>
                  </a:lnTo>
                  <a:lnTo>
                    <a:pt x="74" y="73"/>
                  </a:lnTo>
                  <a:lnTo>
                    <a:pt x="25" y="171"/>
                  </a:lnTo>
                  <a:lnTo>
                    <a:pt x="1" y="269"/>
                  </a:lnTo>
                  <a:lnTo>
                    <a:pt x="25" y="391"/>
                  </a:lnTo>
                  <a:lnTo>
                    <a:pt x="74" y="488"/>
                  </a:lnTo>
                  <a:lnTo>
                    <a:pt x="172" y="537"/>
                  </a:lnTo>
                  <a:lnTo>
                    <a:pt x="294" y="562"/>
                  </a:lnTo>
                  <a:lnTo>
                    <a:pt x="2736" y="562"/>
                  </a:lnTo>
                  <a:lnTo>
                    <a:pt x="2858" y="537"/>
                  </a:lnTo>
                  <a:lnTo>
                    <a:pt x="2956" y="488"/>
                  </a:lnTo>
                  <a:lnTo>
                    <a:pt x="3005" y="391"/>
                  </a:lnTo>
                  <a:lnTo>
                    <a:pt x="3029" y="269"/>
                  </a:lnTo>
                  <a:lnTo>
                    <a:pt x="3005" y="171"/>
                  </a:lnTo>
                  <a:lnTo>
                    <a:pt x="2956" y="73"/>
                  </a:lnTo>
                  <a:lnTo>
                    <a:pt x="2858" y="24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Shape 389"/>
            <p:cNvSpPr/>
            <p:nvPr/>
          </p:nvSpPr>
          <p:spPr>
            <a:xfrm>
              <a:off x="765025" y="2453900"/>
              <a:ext cx="31175" cy="31150"/>
            </a:xfrm>
            <a:custGeom>
              <a:avLst/>
              <a:gdLst/>
              <a:ahLst/>
              <a:cxnLst/>
              <a:rect l="0" t="0" r="0" b="0"/>
              <a:pathLst>
                <a:path w="1247" h="1246" extrusionOk="0">
                  <a:moveTo>
                    <a:pt x="611" y="0"/>
                  </a:moveTo>
                  <a:lnTo>
                    <a:pt x="489" y="25"/>
                  </a:lnTo>
                  <a:lnTo>
                    <a:pt x="367" y="49"/>
                  </a:lnTo>
                  <a:lnTo>
                    <a:pt x="270" y="122"/>
                  </a:lnTo>
                  <a:lnTo>
                    <a:pt x="172" y="196"/>
                  </a:lnTo>
                  <a:lnTo>
                    <a:pt x="99" y="269"/>
                  </a:lnTo>
                  <a:lnTo>
                    <a:pt x="50" y="391"/>
                  </a:lnTo>
                  <a:lnTo>
                    <a:pt x="1" y="513"/>
                  </a:lnTo>
                  <a:lnTo>
                    <a:pt x="1" y="635"/>
                  </a:lnTo>
                  <a:lnTo>
                    <a:pt x="1" y="757"/>
                  </a:lnTo>
                  <a:lnTo>
                    <a:pt x="50" y="880"/>
                  </a:lnTo>
                  <a:lnTo>
                    <a:pt x="99" y="977"/>
                  </a:lnTo>
                  <a:lnTo>
                    <a:pt x="172" y="1075"/>
                  </a:lnTo>
                  <a:lnTo>
                    <a:pt x="270" y="1148"/>
                  </a:lnTo>
                  <a:lnTo>
                    <a:pt x="367" y="1197"/>
                  </a:lnTo>
                  <a:lnTo>
                    <a:pt x="489" y="1246"/>
                  </a:lnTo>
                  <a:lnTo>
                    <a:pt x="734" y="1246"/>
                  </a:lnTo>
                  <a:lnTo>
                    <a:pt x="856" y="1197"/>
                  </a:lnTo>
                  <a:lnTo>
                    <a:pt x="978" y="1148"/>
                  </a:lnTo>
                  <a:lnTo>
                    <a:pt x="1051" y="1075"/>
                  </a:lnTo>
                  <a:lnTo>
                    <a:pt x="1149" y="977"/>
                  </a:lnTo>
                  <a:lnTo>
                    <a:pt x="1198" y="880"/>
                  </a:lnTo>
                  <a:lnTo>
                    <a:pt x="1222" y="757"/>
                  </a:lnTo>
                  <a:lnTo>
                    <a:pt x="1246" y="635"/>
                  </a:lnTo>
                  <a:lnTo>
                    <a:pt x="1222" y="513"/>
                  </a:lnTo>
                  <a:lnTo>
                    <a:pt x="1198" y="391"/>
                  </a:lnTo>
                  <a:lnTo>
                    <a:pt x="1149" y="269"/>
                  </a:lnTo>
                  <a:lnTo>
                    <a:pt x="1051" y="196"/>
                  </a:lnTo>
                  <a:lnTo>
                    <a:pt x="978" y="122"/>
                  </a:lnTo>
                  <a:lnTo>
                    <a:pt x="856" y="49"/>
                  </a:lnTo>
                  <a:lnTo>
                    <a:pt x="734" y="25"/>
                  </a:lnTo>
                  <a:lnTo>
                    <a:pt x="611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600248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678931" y="532960"/>
            <a:ext cx="7631692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pl-PL" sz="4400" dirty="0"/>
              <a:t>W jaki sposób </a:t>
            </a:r>
            <a:r>
              <a:rPr lang="pl-PL" sz="4400" dirty="0">
                <a:solidFill>
                  <a:srgbClr val="FFC000"/>
                </a:solidFill>
              </a:rPr>
              <a:t>sieć się uczy</a:t>
            </a:r>
            <a:r>
              <a:rPr lang="pl-PL" sz="4400" dirty="0"/>
              <a:t>?</a:t>
            </a:r>
            <a:endParaRPr sz="4400" dirty="0"/>
          </a:p>
        </p:txBody>
      </p:sp>
      <p:sp>
        <p:nvSpPr>
          <p:cNvPr id="137" name="Shape 137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grpSp>
        <p:nvGrpSpPr>
          <p:cNvPr id="9" name="Shape 385"/>
          <p:cNvGrpSpPr/>
          <p:nvPr/>
        </p:nvGrpSpPr>
        <p:grpSpPr>
          <a:xfrm>
            <a:off x="8078089" y="287509"/>
            <a:ext cx="750970" cy="806615"/>
            <a:chOff x="611175" y="2326900"/>
            <a:chExt cx="362700" cy="389575"/>
          </a:xfrm>
        </p:grpSpPr>
        <p:sp>
          <p:nvSpPr>
            <p:cNvPr id="12" name="Shape 386"/>
            <p:cNvSpPr/>
            <p:nvPr/>
          </p:nvSpPr>
          <p:spPr>
            <a:xfrm>
              <a:off x="611175" y="2326900"/>
              <a:ext cx="362700" cy="389575"/>
            </a:xfrm>
            <a:custGeom>
              <a:avLst/>
              <a:gdLst/>
              <a:ahLst/>
              <a:cxnLst/>
              <a:rect l="0" t="0" r="0" b="0"/>
              <a:pathLst>
                <a:path w="14508" h="15583" extrusionOk="0">
                  <a:moveTo>
                    <a:pt x="9647" y="489"/>
                  </a:moveTo>
                  <a:lnTo>
                    <a:pt x="9769" y="513"/>
                  </a:lnTo>
                  <a:lnTo>
                    <a:pt x="9916" y="562"/>
                  </a:lnTo>
                  <a:lnTo>
                    <a:pt x="10014" y="660"/>
                  </a:lnTo>
                  <a:lnTo>
                    <a:pt x="10087" y="782"/>
                  </a:lnTo>
                  <a:lnTo>
                    <a:pt x="10111" y="928"/>
                  </a:lnTo>
                  <a:lnTo>
                    <a:pt x="10111" y="1075"/>
                  </a:lnTo>
                  <a:lnTo>
                    <a:pt x="10063" y="1197"/>
                  </a:lnTo>
                  <a:lnTo>
                    <a:pt x="9989" y="1319"/>
                  </a:lnTo>
                  <a:lnTo>
                    <a:pt x="9281" y="2003"/>
                  </a:lnTo>
                  <a:lnTo>
                    <a:pt x="9232" y="2076"/>
                  </a:lnTo>
                  <a:lnTo>
                    <a:pt x="9183" y="2174"/>
                  </a:lnTo>
                  <a:lnTo>
                    <a:pt x="9159" y="2247"/>
                  </a:lnTo>
                  <a:lnTo>
                    <a:pt x="9159" y="2345"/>
                  </a:lnTo>
                  <a:lnTo>
                    <a:pt x="9159" y="6497"/>
                  </a:lnTo>
                  <a:lnTo>
                    <a:pt x="9183" y="6643"/>
                  </a:lnTo>
                  <a:lnTo>
                    <a:pt x="9232" y="6790"/>
                  </a:lnTo>
                  <a:lnTo>
                    <a:pt x="10575" y="8671"/>
                  </a:lnTo>
                  <a:lnTo>
                    <a:pt x="3932" y="8671"/>
                  </a:lnTo>
                  <a:lnTo>
                    <a:pt x="5276" y="6790"/>
                  </a:lnTo>
                  <a:lnTo>
                    <a:pt x="5324" y="6643"/>
                  </a:lnTo>
                  <a:lnTo>
                    <a:pt x="5349" y="6497"/>
                  </a:lnTo>
                  <a:lnTo>
                    <a:pt x="5349" y="2345"/>
                  </a:lnTo>
                  <a:lnTo>
                    <a:pt x="5349" y="2247"/>
                  </a:lnTo>
                  <a:lnTo>
                    <a:pt x="5324" y="2174"/>
                  </a:lnTo>
                  <a:lnTo>
                    <a:pt x="5276" y="2076"/>
                  </a:lnTo>
                  <a:lnTo>
                    <a:pt x="5227" y="2003"/>
                  </a:lnTo>
                  <a:lnTo>
                    <a:pt x="4519" y="1319"/>
                  </a:lnTo>
                  <a:lnTo>
                    <a:pt x="4445" y="1197"/>
                  </a:lnTo>
                  <a:lnTo>
                    <a:pt x="4396" y="1075"/>
                  </a:lnTo>
                  <a:lnTo>
                    <a:pt x="4396" y="928"/>
                  </a:lnTo>
                  <a:lnTo>
                    <a:pt x="4421" y="782"/>
                  </a:lnTo>
                  <a:lnTo>
                    <a:pt x="4494" y="660"/>
                  </a:lnTo>
                  <a:lnTo>
                    <a:pt x="4592" y="562"/>
                  </a:lnTo>
                  <a:lnTo>
                    <a:pt x="4738" y="513"/>
                  </a:lnTo>
                  <a:lnTo>
                    <a:pt x="4860" y="489"/>
                  </a:lnTo>
                  <a:close/>
                  <a:moveTo>
                    <a:pt x="6717" y="9574"/>
                  </a:moveTo>
                  <a:lnTo>
                    <a:pt x="6912" y="9647"/>
                  </a:lnTo>
                  <a:lnTo>
                    <a:pt x="7083" y="9745"/>
                  </a:lnTo>
                  <a:lnTo>
                    <a:pt x="7254" y="9892"/>
                  </a:lnTo>
                  <a:lnTo>
                    <a:pt x="7376" y="10038"/>
                  </a:lnTo>
                  <a:lnTo>
                    <a:pt x="7474" y="10234"/>
                  </a:lnTo>
                  <a:lnTo>
                    <a:pt x="7547" y="10429"/>
                  </a:lnTo>
                  <a:lnTo>
                    <a:pt x="7571" y="10649"/>
                  </a:lnTo>
                  <a:lnTo>
                    <a:pt x="7547" y="10869"/>
                  </a:lnTo>
                  <a:lnTo>
                    <a:pt x="7474" y="11064"/>
                  </a:lnTo>
                  <a:lnTo>
                    <a:pt x="7376" y="11259"/>
                  </a:lnTo>
                  <a:lnTo>
                    <a:pt x="7254" y="11406"/>
                  </a:lnTo>
                  <a:lnTo>
                    <a:pt x="7083" y="11552"/>
                  </a:lnTo>
                  <a:lnTo>
                    <a:pt x="6912" y="11650"/>
                  </a:lnTo>
                  <a:lnTo>
                    <a:pt x="6717" y="11699"/>
                  </a:lnTo>
                  <a:lnTo>
                    <a:pt x="6497" y="11723"/>
                  </a:lnTo>
                  <a:lnTo>
                    <a:pt x="6277" y="11699"/>
                  </a:lnTo>
                  <a:lnTo>
                    <a:pt x="6057" y="11650"/>
                  </a:lnTo>
                  <a:lnTo>
                    <a:pt x="5886" y="11552"/>
                  </a:lnTo>
                  <a:lnTo>
                    <a:pt x="5715" y="11406"/>
                  </a:lnTo>
                  <a:lnTo>
                    <a:pt x="5593" y="11259"/>
                  </a:lnTo>
                  <a:lnTo>
                    <a:pt x="5495" y="11064"/>
                  </a:lnTo>
                  <a:lnTo>
                    <a:pt x="5422" y="10869"/>
                  </a:lnTo>
                  <a:lnTo>
                    <a:pt x="5398" y="10649"/>
                  </a:lnTo>
                  <a:lnTo>
                    <a:pt x="5422" y="10429"/>
                  </a:lnTo>
                  <a:lnTo>
                    <a:pt x="5495" y="10234"/>
                  </a:lnTo>
                  <a:lnTo>
                    <a:pt x="5593" y="10038"/>
                  </a:lnTo>
                  <a:lnTo>
                    <a:pt x="5715" y="9892"/>
                  </a:lnTo>
                  <a:lnTo>
                    <a:pt x="5886" y="9745"/>
                  </a:lnTo>
                  <a:lnTo>
                    <a:pt x="6057" y="9647"/>
                  </a:lnTo>
                  <a:lnTo>
                    <a:pt x="6277" y="9574"/>
                  </a:lnTo>
                  <a:close/>
                  <a:moveTo>
                    <a:pt x="8475" y="11894"/>
                  </a:moveTo>
                  <a:lnTo>
                    <a:pt x="8597" y="11919"/>
                  </a:lnTo>
                  <a:lnTo>
                    <a:pt x="8695" y="11943"/>
                  </a:lnTo>
                  <a:lnTo>
                    <a:pt x="8817" y="11992"/>
                  </a:lnTo>
                  <a:lnTo>
                    <a:pt x="8915" y="12065"/>
                  </a:lnTo>
                  <a:lnTo>
                    <a:pt x="8988" y="12163"/>
                  </a:lnTo>
                  <a:lnTo>
                    <a:pt x="9037" y="12285"/>
                  </a:lnTo>
                  <a:lnTo>
                    <a:pt x="9086" y="12383"/>
                  </a:lnTo>
                  <a:lnTo>
                    <a:pt x="9086" y="12529"/>
                  </a:lnTo>
                  <a:lnTo>
                    <a:pt x="9086" y="12652"/>
                  </a:lnTo>
                  <a:lnTo>
                    <a:pt x="9037" y="12749"/>
                  </a:lnTo>
                  <a:lnTo>
                    <a:pt x="8988" y="12871"/>
                  </a:lnTo>
                  <a:lnTo>
                    <a:pt x="8915" y="12969"/>
                  </a:lnTo>
                  <a:lnTo>
                    <a:pt x="8817" y="13042"/>
                  </a:lnTo>
                  <a:lnTo>
                    <a:pt x="8695" y="13091"/>
                  </a:lnTo>
                  <a:lnTo>
                    <a:pt x="8597" y="13140"/>
                  </a:lnTo>
                  <a:lnTo>
                    <a:pt x="8329" y="13140"/>
                  </a:lnTo>
                  <a:lnTo>
                    <a:pt x="8231" y="13091"/>
                  </a:lnTo>
                  <a:lnTo>
                    <a:pt x="8109" y="13042"/>
                  </a:lnTo>
                  <a:lnTo>
                    <a:pt x="8011" y="12969"/>
                  </a:lnTo>
                  <a:lnTo>
                    <a:pt x="7938" y="12871"/>
                  </a:lnTo>
                  <a:lnTo>
                    <a:pt x="7889" y="12749"/>
                  </a:lnTo>
                  <a:lnTo>
                    <a:pt x="7864" y="12652"/>
                  </a:lnTo>
                  <a:lnTo>
                    <a:pt x="7840" y="12529"/>
                  </a:lnTo>
                  <a:lnTo>
                    <a:pt x="7864" y="12383"/>
                  </a:lnTo>
                  <a:lnTo>
                    <a:pt x="7889" y="12285"/>
                  </a:lnTo>
                  <a:lnTo>
                    <a:pt x="7938" y="12163"/>
                  </a:lnTo>
                  <a:lnTo>
                    <a:pt x="8011" y="12065"/>
                  </a:lnTo>
                  <a:lnTo>
                    <a:pt x="8109" y="11992"/>
                  </a:lnTo>
                  <a:lnTo>
                    <a:pt x="8231" y="11943"/>
                  </a:lnTo>
                  <a:lnTo>
                    <a:pt x="8329" y="11919"/>
                  </a:lnTo>
                  <a:lnTo>
                    <a:pt x="8475" y="11894"/>
                  </a:lnTo>
                  <a:close/>
                  <a:moveTo>
                    <a:pt x="6741" y="13360"/>
                  </a:moveTo>
                  <a:lnTo>
                    <a:pt x="6814" y="13384"/>
                  </a:lnTo>
                  <a:lnTo>
                    <a:pt x="6912" y="13433"/>
                  </a:lnTo>
                  <a:lnTo>
                    <a:pt x="6985" y="13482"/>
                  </a:lnTo>
                  <a:lnTo>
                    <a:pt x="7034" y="13555"/>
                  </a:lnTo>
                  <a:lnTo>
                    <a:pt x="7083" y="13653"/>
                  </a:lnTo>
                  <a:lnTo>
                    <a:pt x="7107" y="13726"/>
                  </a:lnTo>
                  <a:lnTo>
                    <a:pt x="7107" y="13824"/>
                  </a:lnTo>
                  <a:lnTo>
                    <a:pt x="7107" y="13922"/>
                  </a:lnTo>
                  <a:lnTo>
                    <a:pt x="7083" y="14019"/>
                  </a:lnTo>
                  <a:lnTo>
                    <a:pt x="7034" y="14117"/>
                  </a:lnTo>
                  <a:lnTo>
                    <a:pt x="6985" y="14166"/>
                  </a:lnTo>
                  <a:lnTo>
                    <a:pt x="6912" y="14239"/>
                  </a:lnTo>
                  <a:lnTo>
                    <a:pt x="6814" y="14288"/>
                  </a:lnTo>
                  <a:lnTo>
                    <a:pt x="6741" y="14312"/>
                  </a:lnTo>
                  <a:lnTo>
                    <a:pt x="6546" y="14312"/>
                  </a:lnTo>
                  <a:lnTo>
                    <a:pt x="6448" y="14288"/>
                  </a:lnTo>
                  <a:lnTo>
                    <a:pt x="6375" y="14239"/>
                  </a:lnTo>
                  <a:lnTo>
                    <a:pt x="6301" y="14166"/>
                  </a:lnTo>
                  <a:lnTo>
                    <a:pt x="6228" y="14117"/>
                  </a:lnTo>
                  <a:lnTo>
                    <a:pt x="6179" y="14019"/>
                  </a:lnTo>
                  <a:lnTo>
                    <a:pt x="6155" y="13922"/>
                  </a:lnTo>
                  <a:lnTo>
                    <a:pt x="6155" y="13824"/>
                  </a:lnTo>
                  <a:lnTo>
                    <a:pt x="6155" y="13726"/>
                  </a:lnTo>
                  <a:lnTo>
                    <a:pt x="6179" y="13653"/>
                  </a:lnTo>
                  <a:lnTo>
                    <a:pt x="6228" y="13555"/>
                  </a:lnTo>
                  <a:lnTo>
                    <a:pt x="6301" y="13482"/>
                  </a:lnTo>
                  <a:lnTo>
                    <a:pt x="6375" y="13433"/>
                  </a:lnTo>
                  <a:lnTo>
                    <a:pt x="6448" y="13384"/>
                  </a:lnTo>
                  <a:lnTo>
                    <a:pt x="6546" y="13360"/>
                  </a:lnTo>
                  <a:close/>
                  <a:moveTo>
                    <a:pt x="4860" y="0"/>
                  </a:moveTo>
                  <a:lnTo>
                    <a:pt x="4714" y="25"/>
                  </a:lnTo>
                  <a:lnTo>
                    <a:pt x="4592" y="49"/>
                  </a:lnTo>
                  <a:lnTo>
                    <a:pt x="4445" y="98"/>
                  </a:lnTo>
                  <a:lnTo>
                    <a:pt x="4323" y="171"/>
                  </a:lnTo>
                  <a:lnTo>
                    <a:pt x="4225" y="245"/>
                  </a:lnTo>
                  <a:lnTo>
                    <a:pt x="4128" y="367"/>
                  </a:lnTo>
                  <a:lnTo>
                    <a:pt x="4030" y="464"/>
                  </a:lnTo>
                  <a:lnTo>
                    <a:pt x="3981" y="611"/>
                  </a:lnTo>
                  <a:lnTo>
                    <a:pt x="3932" y="733"/>
                  </a:lnTo>
                  <a:lnTo>
                    <a:pt x="3908" y="880"/>
                  </a:lnTo>
                  <a:lnTo>
                    <a:pt x="3908" y="1026"/>
                  </a:lnTo>
                  <a:lnTo>
                    <a:pt x="3908" y="1173"/>
                  </a:lnTo>
                  <a:lnTo>
                    <a:pt x="3957" y="1295"/>
                  </a:lnTo>
                  <a:lnTo>
                    <a:pt x="4006" y="1441"/>
                  </a:lnTo>
                  <a:lnTo>
                    <a:pt x="4079" y="1563"/>
                  </a:lnTo>
                  <a:lnTo>
                    <a:pt x="4177" y="1661"/>
                  </a:lnTo>
                  <a:lnTo>
                    <a:pt x="4860" y="2345"/>
                  </a:lnTo>
                  <a:lnTo>
                    <a:pt x="4860" y="6497"/>
                  </a:lnTo>
                  <a:lnTo>
                    <a:pt x="196" y="13067"/>
                  </a:lnTo>
                  <a:lnTo>
                    <a:pt x="122" y="13189"/>
                  </a:lnTo>
                  <a:lnTo>
                    <a:pt x="49" y="13311"/>
                  </a:lnTo>
                  <a:lnTo>
                    <a:pt x="25" y="13433"/>
                  </a:lnTo>
                  <a:lnTo>
                    <a:pt x="0" y="13555"/>
                  </a:lnTo>
                  <a:lnTo>
                    <a:pt x="0" y="13677"/>
                  </a:lnTo>
                  <a:lnTo>
                    <a:pt x="25" y="13824"/>
                  </a:lnTo>
                  <a:lnTo>
                    <a:pt x="49" y="13946"/>
                  </a:lnTo>
                  <a:lnTo>
                    <a:pt x="98" y="14068"/>
                  </a:lnTo>
                  <a:lnTo>
                    <a:pt x="586" y="15045"/>
                  </a:lnTo>
                  <a:lnTo>
                    <a:pt x="660" y="15167"/>
                  </a:lnTo>
                  <a:lnTo>
                    <a:pt x="757" y="15265"/>
                  </a:lnTo>
                  <a:lnTo>
                    <a:pt x="831" y="15362"/>
                  </a:lnTo>
                  <a:lnTo>
                    <a:pt x="953" y="15436"/>
                  </a:lnTo>
                  <a:lnTo>
                    <a:pt x="1075" y="15485"/>
                  </a:lnTo>
                  <a:lnTo>
                    <a:pt x="1197" y="15533"/>
                  </a:lnTo>
                  <a:lnTo>
                    <a:pt x="1319" y="15582"/>
                  </a:lnTo>
                  <a:lnTo>
                    <a:pt x="13189" y="15582"/>
                  </a:lnTo>
                  <a:lnTo>
                    <a:pt x="13311" y="15533"/>
                  </a:lnTo>
                  <a:lnTo>
                    <a:pt x="13433" y="15485"/>
                  </a:lnTo>
                  <a:lnTo>
                    <a:pt x="13555" y="15436"/>
                  </a:lnTo>
                  <a:lnTo>
                    <a:pt x="13677" y="15362"/>
                  </a:lnTo>
                  <a:lnTo>
                    <a:pt x="13750" y="15265"/>
                  </a:lnTo>
                  <a:lnTo>
                    <a:pt x="13848" y="15167"/>
                  </a:lnTo>
                  <a:lnTo>
                    <a:pt x="13921" y="15045"/>
                  </a:lnTo>
                  <a:lnTo>
                    <a:pt x="14410" y="14068"/>
                  </a:lnTo>
                  <a:lnTo>
                    <a:pt x="14459" y="13946"/>
                  </a:lnTo>
                  <a:lnTo>
                    <a:pt x="14483" y="13824"/>
                  </a:lnTo>
                  <a:lnTo>
                    <a:pt x="14508" y="13677"/>
                  </a:lnTo>
                  <a:lnTo>
                    <a:pt x="14508" y="13555"/>
                  </a:lnTo>
                  <a:lnTo>
                    <a:pt x="14483" y="13433"/>
                  </a:lnTo>
                  <a:lnTo>
                    <a:pt x="14459" y="13311"/>
                  </a:lnTo>
                  <a:lnTo>
                    <a:pt x="14385" y="13189"/>
                  </a:lnTo>
                  <a:lnTo>
                    <a:pt x="14312" y="13067"/>
                  </a:lnTo>
                  <a:lnTo>
                    <a:pt x="9647" y="6497"/>
                  </a:lnTo>
                  <a:lnTo>
                    <a:pt x="9647" y="2345"/>
                  </a:lnTo>
                  <a:lnTo>
                    <a:pt x="10331" y="1661"/>
                  </a:lnTo>
                  <a:lnTo>
                    <a:pt x="10429" y="1563"/>
                  </a:lnTo>
                  <a:lnTo>
                    <a:pt x="10502" y="1441"/>
                  </a:lnTo>
                  <a:lnTo>
                    <a:pt x="10551" y="1295"/>
                  </a:lnTo>
                  <a:lnTo>
                    <a:pt x="10600" y="1173"/>
                  </a:lnTo>
                  <a:lnTo>
                    <a:pt x="10600" y="1026"/>
                  </a:lnTo>
                  <a:lnTo>
                    <a:pt x="10600" y="880"/>
                  </a:lnTo>
                  <a:lnTo>
                    <a:pt x="10575" y="733"/>
                  </a:lnTo>
                  <a:lnTo>
                    <a:pt x="10527" y="611"/>
                  </a:lnTo>
                  <a:lnTo>
                    <a:pt x="10478" y="464"/>
                  </a:lnTo>
                  <a:lnTo>
                    <a:pt x="10380" y="367"/>
                  </a:lnTo>
                  <a:lnTo>
                    <a:pt x="10282" y="245"/>
                  </a:lnTo>
                  <a:lnTo>
                    <a:pt x="10185" y="171"/>
                  </a:lnTo>
                  <a:lnTo>
                    <a:pt x="10063" y="98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47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Shape 387"/>
            <p:cNvSpPr/>
            <p:nvPr/>
          </p:nvSpPr>
          <p:spPr>
            <a:xfrm>
              <a:off x="794950" y="2500900"/>
              <a:ext cx="24450" cy="23850"/>
            </a:xfrm>
            <a:custGeom>
              <a:avLst/>
              <a:gdLst/>
              <a:ahLst/>
              <a:cxnLst/>
              <a:rect l="0" t="0" r="0" b="0"/>
              <a:pathLst>
                <a:path w="978" h="954" extrusionOk="0">
                  <a:moveTo>
                    <a:pt x="391" y="1"/>
                  </a:moveTo>
                  <a:lnTo>
                    <a:pt x="294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98" y="196"/>
                  </a:lnTo>
                  <a:lnTo>
                    <a:pt x="49" y="294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25" y="563"/>
                  </a:lnTo>
                  <a:lnTo>
                    <a:pt x="49" y="660"/>
                  </a:lnTo>
                  <a:lnTo>
                    <a:pt x="98" y="734"/>
                  </a:lnTo>
                  <a:lnTo>
                    <a:pt x="147" y="807"/>
                  </a:lnTo>
                  <a:lnTo>
                    <a:pt x="220" y="880"/>
                  </a:lnTo>
                  <a:lnTo>
                    <a:pt x="294" y="905"/>
                  </a:lnTo>
                  <a:lnTo>
                    <a:pt x="391" y="953"/>
                  </a:lnTo>
                  <a:lnTo>
                    <a:pt x="587" y="953"/>
                  </a:lnTo>
                  <a:lnTo>
                    <a:pt x="684" y="905"/>
                  </a:lnTo>
                  <a:lnTo>
                    <a:pt x="758" y="880"/>
                  </a:lnTo>
                  <a:lnTo>
                    <a:pt x="831" y="807"/>
                  </a:lnTo>
                  <a:lnTo>
                    <a:pt x="880" y="734"/>
                  </a:lnTo>
                  <a:lnTo>
                    <a:pt x="929" y="660"/>
                  </a:lnTo>
                  <a:lnTo>
                    <a:pt x="953" y="563"/>
                  </a:lnTo>
                  <a:lnTo>
                    <a:pt x="978" y="465"/>
                  </a:lnTo>
                  <a:lnTo>
                    <a:pt x="953" y="367"/>
                  </a:lnTo>
                  <a:lnTo>
                    <a:pt x="929" y="294"/>
                  </a:lnTo>
                  <a:lnTo>
                    <a:pt x="880" y="196"/>
                  </a:lnTo>
                  <a:lnTo>
                    <a:pt x="831" y="123"/>
                  </a:lnTo>
                  <a:lnTo>
                    <a:pt x="758" y="74"/>
                  </a:lnTo>
                  <a:lnTo>
                    <a:pt x="684" y="25"/>
                  </a:lnTo>
                  <a:lnTo>
                    <a:pt x="587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Shape 388"/>
            <p:cNvSpPr/>
            <p:nvPr/>
          </p:nvSpPr>
          <p:spPr>
            <a:xfrm>
              <a:off x="754650" y="2381250"/>
              <a:ext cx="75750" cy="14050"/>
            </a:xfrm>
            <a:custGeom>
              <a:avLst/>
              <a:gdLst/>
              <a:ahLst/>
              <a:cxnLst/>
              <a:rect l="0" t="0" r="0" b="0"/>
              <a:pathLst>
                <a:path w="3030" h="562" extrusionOk="0">
                  <a:moveTo>
                    <a:pt x="294" y="0"/>
                  </a:moveTo>
                  <a:lnTo>
                    <a:pt x="172" y="24"/>
                  </a:lnTo>
                  <a:lnTo>
                    <a:pt x="74" y="73"/>
                  </a:lnTo>
                  <a:lnTo>
                    <a:pt x="25" y="171"/>
                  </a:lnTo>
                  <a:lnTo>
                    <a:pt x="1" y="269"/>
                  </a:lnTo>
                  <a:lnTo>
                    <a:pt x="25" y="391"/>
                  </a:lnTo>
                  <a:lnTo>
                    <a:pt x="74" y="488"/>
                  </a:lnTo>
                  <a:lnTo>
                    <a:pt x="172" y="537"/>
                  </a:lnTo>
                  <a:lnTo>
                    <a:pt x="294" y="562"/>
                  </a:lnTo>
                  <a:lnTo>
                    <a:pt x="2736" y="562"/>
                  </a:lnTo>
                  <a:lnTo>
                    <a:pt x="2858" y="537"/>
                  </a:lnTo>
                  <a:lnTo>
                    <a:pt x="2956" y="488"/>
                  </a:lnTo>
                  <a:lnTo>
                    <a:pt x="3005" y="391"/>
                  </a:lnTo>
                  <a:lnTo>
                    <a:pt x="3029" y="269"/>
                  </a:lnTo>
                  <a:lnTo>
                    <a:pt x="3005" y="171"/>
                  </a:lnTo>
                  <a:lnTo>
                    <a:pt x="2956" y="73"/>
                  </a:lnTo>
                  <a:lnTo>
                    <a:pt x="2858" y="24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Shape 389"/>
            <p:cNvSpPr/>
            <p:nvPr/>
          </p:nvSpPr>
          <p:spPr>
            <a:xfrm>
              <a:off x="765025" y="2453900"/>
              <a:ext cx="31175" cy="31150"/>
            </a:xfrm>
            <a:custGeom>
              <a:avLst/>
              <a:gdLst/>
              <a:ahLst/>
              <a:cxnLst/>
              <a:rect l="0" t="0" r="0" b="0"/>
              <a:pathLst>
                <a:path w="1247" h="1246" extrusionOk="0">
                  <a:moveTo>
                    <a:pt x="611" y="0"/>
                  </a:moveTo>
                  <a:lnTo>
                    <a:pt x="489" y="25"/>
                  </a:lnTo>
                  <a:lnTo>
                    <a:pt x="367" y="49"/>
                  </a:lnTo>
                  <a:lnTo>
                    <a:pt x="270" y="122"/>
                  </a:lnTo>
                  <a:lnTo>
                    <a:pt x="172" y="196"/>
                  </a:lnTo>
                  <a:lnTo>
                    <a:pt x="99" y="269"/>
                  </a:lnTo>
                  <a:lnTo>
                    <a:pt x="50" y="391"/>
                  </a:lnTo>
                  <a:lnTo>
                    <a:pt x="1" y="513"/>
                  </a:lnTo>
                  <a:lnTo>
                    <a:pt x="1" y="635"/>
                  </a:lnTo>
                  <a:lnTo>
                    <a:pt x="1" y="757"/>
                  </a:lnTo>
                  <a:lnTo>
                    <a:pt x="50" y="880"/>
                  </a:lnTo>
                  <a:lnTo>
                    <a:pt x="99" y="977"/>
                  </a:lnTo>
                  <a:lnTo>
                    <a:pt x="172" y="1075"/>
                  </a:lnTo>
                  <a:lnTo>
                    <a:pt x="270" y="1148"/>
                  </a:lnTo>
                  <a:lnTo>
                    <a:pt x="367" y="1197"/>
                  </a:lnTo>
                  <a:lnTo>
                    <a:pt x="489" y="1246"/>
                  </a:lnTo>
                  <a:lnTo>
                    <a:pt x="734" y="1246"/>
                  </a:lnTo>
                  <a:lnTo>
                    <a:pt x="856" y="1197"/>
                  </a:lnTo>
                  <a:lnTo>
                    <a:pt x="978" y="1148"/>
                  </a:lnTo>
                  <a:lnTo>
                    <a:pt x="1051" y="1075"/>
                  </a:lnTo>
                  <a:lnTo>
                    <a:pt x="1149" y="977"/>
                  </a:lnTo>
                  <a:lnTo>
                    <a:pt x="1198" y="880"/>
                  </a:lnTo>
                  <a:lnTo>
                    <a:pt x="1222" y="757"/>
                  </a:lnTo>
                  <a:lnTo>
                    <a:pt x="1246" y="635"/>
                  </a:lnTo>
                  <a:lnTo>
                    <a:pt x="1222" y="513"/>
                  </a:lnTo>
                  <a:lnTo>
                    <a:pt x="1198" y="391"/>
                  </a:lnTo>
                  <a:lnTo>
                    <a:pt x="1149" y="269"/>
                  </a:lnTo>
                  <a:lnTo>
                    <a:pt x="1051" y="196"/>
                  </a:lnTo>
                  <a:lnTo>
                    <a:pt x="978" y="122"/>
                  </a:lnTo>
                  <a:lnTo>
                    <a:pt x="856" y="49"/>
                  </a:lnTo>
                  <a:lnTo>
                    <a:pt x="734" y="25"/>
                  </a:lnTo>
                  <a:lnTo>
                    <a:pt x="611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9638" y="1318390"/>
            <a:ext cx="4256920" cy="3760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539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501127" y="461526"/>
            <a:ext cx="7631692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4000" dirty="0" smtClean="0"/>
              <a:t>5 epok (</a:t>
            </a:r>
            <a:r>
              <a:rPr lang="pl-PL" sz="4000" dirty="0" smtClean="0">
                <a:solidFill>
                  <a:srgbClr val="FFC000"/>
                </a:solidFill>
              </a:rPr>
              <a:t>250 000 cyfr</a:t>
            </a:r>
            <a:r>
              <a:rPr lang="pl-PL" sz="4000" dirty="0" smtClean="0">
                <a:solidFill>
                  <a:schemeClr val="tx1"/>
                </a:solidFill>
              </a:rPr>
              <a:t>)</a:t>
            </a:r>
            <a:r>
              <a:rPr lang="pl-PL" sz="4000" dirty="0" smtClean="0"/>
              <a:t> później</a:t>
            </a:r>
            <a:endParaRPr sz="4000" dirty="0">
              <a:solidFill>
                <a:srgbClr val="FFC000"/>
              </a:solidFill>
            </a:endParaRPr>
          </a:p>
        </p:txBody>
      </p:sp>
      <p:sp>
        <p:nvSpPr>
          <p:cNvPr id="137" name="Shape 137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pic>
        <p:nvPicPr>
          <p:cNvPr id="25" name="Picture 2" descr="Image result for sztuczna inteligencja rysunek"/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2798" y="1665350"/>
            <a:ext cx="3166096" cy="2816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Right Arrow 25"/>
          <p:cNvSpPr/>
          <p:nvPr/>
        </p:nvSpPr>
        <p:spPr>
          <a:xfrm>
            <a:off x="6425656" y="3003592"/>
            <a:ext cx="514099" cy="340373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Arrow 26"/>
          <p:cNvSpPr/>
          <p:nvPr/>
        </p:nvSpPr>
        <p:spPr>
          <a:xfrm>
            <a:off x="2995445" y="2943573"/>
            <a:ext cx="462324" cy="320634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Shape 90"/>
          <p:cNvSpPr txBox="1"/>
          <p:nvPr/>
        </p:nvSpPr>
        <p:spPr>
          <a:xfrm>
            <a:off x="7060430" y="2422252"/>
            <a:ext cx="960900" cy="13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9600" dirty="0" smtClean="0">
                <a:solidFill>
                  <a:srgbClr val="FFC000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6</a:t>
            </a:r>
            <a:endParaRPr sz="9600" dirty="0">
              <a:solidFill>
                <a:srgbClr val="FFC000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424" y="2222416"/>
            <a:ext cx="3459542" cy="1891253"/>
          </a:xfrm>
          <a:prstGeom prst="rect">
            <a:avLst/>
          </a:prstGeom>
        </p:spPr>
      </p:pic>
      <p:grpSp>
        <p:nvGrpSpPr>
          <p:cNvPr id="30" name="Shape 385"/>
          <p:cNvGrpSpPr/>
          <p:nvPr/>
        </p:nvGrpSpPr>
        <p:grpSpPr>
          <a:xfrm>
            <a:off x="8078089" y="287509"/>
            <a:ext cx="750970" cy="806615"/>
            <a:chOff x="611175" y="2326900"/>
            <a:chExt cx="362700" cy="389575"/>
          </a:xfrm>
        </p:grpSpPr>
        <p:sp>
          <p:nvSpPr>
            <p:cNvPr id="31" name="Shape 386"/>
            <p:cNvSpPr/>
            <p:nvPr/>
          </p:nvSpPr>
          <p:spPr>
            <a:xfrm>
              <a:off x="611175" y="2326900"/>
              <a:ext cx="362700" cy="389575"/>
            </a:xfrm>
            <a:custGeom>
              <a:avLst/>
              <a:gdLst/>
              <a:ahLst/>
              <a:cxnLst/>
              <a:rect l="0" t="0" r="0" b="0"/>
              <a:pathLst>
                <a:path w="14508" h="15583" extrusionOk="0">
                  <a:moveTo>
                    <a:pt x="9647" y="489"/>
                  </a:moveTo>
                  <a:lnTo>
                    <a:pt x="9769" y="513"/>
                  </a:lnTo>
                  <a:lnTo>
                    <a:pt x="9916" y="562"/>
                  </a:lnTo>
                  <a:lnTo>
                    <a:pt x="10014" y="660"/>
                  </a:lnTo>
                  <a:lnTo>
                    <a:pt x="10087" y="782"/>
                  </a:lnTo>
                  <a:lnTo>
                    <a:pt x="10111" y="928"/>
                  </a:lnTo>
                  <a:lnTo>
                    <a:pt x="10111" y="1075"/>
                  </a:lnTo>
                  <a:lnTo>
                    <a:pt x="10063" y="1197"/>
                  </a:lnTo>
                  <a:lnTo>
                    <a:pt x="9989" y="1319"/>
                  </a:lnTo>
                  <a:lnTo>
                    <a:pt x="9281" y="2003"/>
                  </a:lnTo>
                  <a:lnTo>
                    <a:pt x="9232" y="2076"/>
                  </a:lnTo>
                  <a:lnTo>
                    <a:pt x="9183" y="2174"/>
                  </a:lnTo>
                  <a:lnTo>
                    <a:pt x="9159" y="2247"/>
                  </a:lnTo>
                  <a:lnTo>
                    <a:pt x="9159" y="2345"/>
                  </a:lnTo>
                  <a:lnTo>
                    <a:pt x="9159" y="6497"/>
                  </a:lnTo>
                  <a:lnTo>
                    <a:pt x="9183" y="6643"/>
                  </a:lnTo>
                  <a:lnTo>
                    <a:pt x="9232" y="6790"/>
                  </a:lnTo>
                  <a:lnTo>
                    <a:pt x="10575" y="8671"/>
                  </a:lnTo>
                  <a:lnTo>
                    <a:pt x="3932" y="8671"/>
                  </a:lnTo>
                  <a:lnTo>
                    <a:pt x="5276" y="6790"/>
                  </a:lnTo>
                  <a:lnTo>
                    <a:pt x="5324" y="6643"/>
                  </a:lnTo>
                  <a:lnTo>
                    <a:pt x="5349" y="6497"/>
                  </a:lnTo>
                  <a:lnTo>
                    <a:pt x="5349" y="2345"/>
                  </a:lnTo>
                  <a:lnTo>
                    <a:pt x="5349" y="2247"/>
                  </a:lnTo>
                  <a:lnTo>
                    <a:pt x="5324" y="2174"/>
                  </a:lnTo>
                  <a:lnTo>
                    <a:pt x="5276" y="2076"/>
                  </a:lnTo>
                  <a:lnTo>
                    <a:pt x="5227" y="2003"/>
                  </a:lnTo>
                  <a:lnTo>
                    <a:pt x="4519" y="1319"/>
                  </a:lnTo>
                  <a:lnTo>
                    <a:pt x="4445" y="1197"/>
                  </a:lnTo>
                  <a:lnTo>
                    <a:pt x="4396" y="1075"/>
                  </a:lnTo>
                  <a:lnTo>
                    <a:pt x="4396" y="928"/>
                  </a:lnTo>
                  <a:lnTo>
                    <a:pt x="4421" y="782"/>
                  </a:lnTo>
                  <a:lnTo>
                    <a:pt x="4494" y="660"/>
                  </a:lnTo>
                  <a:lnTo>
                    <a:pt x="4592" y="562"/>
                  </a:lnTo>
                  <a:lnTo>
                    <a:pt x="4738" y="513"/>
                  </a:lnTo>
                  <a:lnTo>
                    <a:pt x="4860" y="489"/>
                  </a:lnTo>
                  <a:close/>
                  <a:moveTo>
                    <a:pt x="6717" y="9574"/>
                  </a:moveTo>
                  <a:lnTo>
                    <a:pt x="6912" y="9647"/>
                  </a:lnTo>
                  <a:lnTo>
                    <a:pt x="7083" y="9745"/>
                  </a:lnTo>
                  <a:lnTo>
                    <a:pt x="7254" y="9892"/>
                  </a:lnTo>
                  <a:lnTo>
                    <a:pt x="7376" y="10038"/>
                  </a:lnTo>
                  <a:lnTo>
                    <a:pt x="7474" y="10234"/>
                  </a:lnTo>
                  <a:lnTo>
                    <a:pt x="7547" y="10429"/>
                  </a:lnTo>
                  <a:lnTo>
                    <a:pt x="7571" y="10649"/>
                  </a:lnTo>
                  <a:lnTo>
                    <a:pt x="7547" y="10869"/>
                  </a:lnTo>
                  <a:lnTo>
                    <a:pt x="7474" y="11064"/>
                  </a:lnTo>
                  <a:lnTo>
                    <a:pt x="7376" y="11259"/>
                  </a:lnTo>
                  <a:lnTo>
                    <a:pt x="7254" y="11406"/>
                  </a:lnTo>
                  <a:lnTo>
                    <a:pt x="7083" y="11552"/>
                  </a:lnTo>
                  <a:lnTo>
                    <a:pt x="6912" y="11650"/>
                  </a:lnTo>
                  <a:lnTo>
                    <a:pt x="6717" y="11699"/>
                  </a:lnTo>
                  <a:lnTo>
                    <a:pt x="6497" y="11723"/>
                  </a:lnTo>
                  <a:lnTo>
                    <a:pt x="6277" y="11699"/>
                  </a:lnTo>
                  <a:lnTo>
                    <a:pt x="6057" y="11650"/>
                  </a:lnTo>
                  <a:lnTo>
                    <a:pt x="5886" y="11552"/>
                  </a:lnTo>
                  <a:lnTo>
                    <a:pt x="5715" y="11406"/>
                  </a:lnTo>
                  <a:lnTo>
                    <a:pt x="5593" y="11259"/>
                  </a:lnTo>
                  <a:lnTo>
                    <a:pt x="5495" y="11064"/>
                  </a:lnTo>
                  <a:lnTo>
                    <a:pt x="5422" y="10869"/>
                  </a:lnTo>
                  <a:lnTo>
                    <a:pt x="5398" y="10649"/>
                  </a:lnTo>
                  <a:lnTo>
                    <a:pt x="5422" y="10429"/>
                  </a:lnTo>
                  <a:lnTo>
                    <a:pt x="5495" y="10234"/>
                  </a:lnTo>
                  <a:lnTo>
                    <a:pt x="5593" y="10038"/>
                  </a:lnTo>
                  <a:lnTo>
                    <a:pt x="5715" y="9892"/>
                  </a:lnTo>
                  <a:lnTo>
                    <a:pt x="5886" y="9745"/>
                  </a:lnTo>
                  <a:lnTo>
                    <a:pt x="6057" y="9647"/>
                  </a:lnTo>
                  <a:lnTo>
                    <a:pt x="6277" y="9574"/>
                  </a:lnTo>
                  <a:close/>
                  <a:moveTo>
                    <a:pt x="8475" y="11894"/>
                  </a:moveTo>
                  <a:lnTo>
                    <a:pt x="8597" y="11919"/>
                  </a:lnTo>
                  <a:lnTo>
                    <a:pt x="8695" y="11943"/>
                  </a:lnTo>
                  <a:lnTo>
                    <a:pt x="8817" y="11992"/>
                  </a:lnTo>
                  <a:lnTo>
                    <a:pt x="8915" y="12065"/>
                  </a:lnTo>
                  <a:lnTo>
                    <a:pt x="8988" y="12163"/>
                  </a:lnTo>
                  <a:lnTo>
                    <a:pt x="9037" y="12285"/>
                  </a:lnTo>
                  <a:lnTo>
                    <a:pt x="9086" y="12383"/>
                  </a:lnTo>
                  <a:lnTo>
                    <a:pt x="9086" y="12529"/>
                  </a:lnTo>
                  <a:lnTo>
                    <a:pt x="9086" y="12652"/>
                  </a:lnTo>
                  <a:lnTo>
                    <a:pt x="9037" y="12749"/>
                  </a:lnTo>
                  <a:lnTo>
                    <a:pt x="8988" y="12871"/>
                  </a:lnTo>
                  <a:lnTo>
                    <a:pt x="8915" y="12969"/>
                  </a:lnTo>
                  <a:lnTo>
                    <a:pt x="8817" y="13042"/>
                  </a:lnTo>
                  <a:lnTo>
                    <a:pt x="8695" y="13091"/>
                  </a:lnTo>
                  <a:lnTo>
                    <a:pt x="8597" y="13140"/>
                  </a:lnTo>
                  <a:lnTo>
                    <a:pt x="8329" y="13140"/>
                  </a:lnTo>
                  <a:lnTo>
                    <a:pt x="8231" y="13091"/>
                  </a:lnTo>
                  <a:lnTo>
                    <a:pt x="8109" y="13042"/>
                  </a:lnTo>
                  <a:lnTo>
                    <a:pt x="8011" y="12969"/>
                  </a:lnTo>
                  <a:lnTo>
                    <a:pt x="7938" y="12871"/>
                  </a:lnTo>
                  <a:lnTo>
                    <a:pt x="7889" y="12749"/>
                  </a:lnTo>
                  <a:lnTo>
                    <a:pt x="7864" y="12652"/>
                  </a:lnTo>
                  <a:lnTo>
                    <a:pt x="7840" y="12529"/>
                  </a:lnTo>
                  <a:lnTo>
                    <a:pt x="7864" y="12383"/>
                  </a:lnTo>
                  <a:lnTo>
                    <a:pt x="7889" y="12285"/>
                  </a:lnTo>
                  <a:lnTo>
                    <a:pt x="7938" y="12163"/>
                  </a:lnTo>
                  <a:lnTo>
                    <a:pt x="8011" y="12065"/>
                  </a:lnTo>
                  <a:lnTo>
                    <a:pt x="8109" y="11992"/>
                  </a:lnTo>
                  <a:lnTo>
                    <a:pt x="8231" y="11943"/>
                  </a:lnTo>
                  <a:lnTo>
                    <a:pt x="8329" y="11919"/>
                  </a:lnTo>
                  <a:lnTo>
                    <a:pt x="8475" y="11894"/>
                  </a:lnTo>
                  <a:close/>
                  <a:moveTo>
                    <a:pt x="6741" y="13360"/>
                  </a:moveTo>
                  <a:lnTo>
                    <a:pt x="6814" y="13384"/>
                  </a:lnTo>
                  <a:lnTo>
                    <a:pt x="6912" y="13433"/>
                  </a:lnTo>
                  <a:lnTo>
                    <a:pt x="6985" y="13482"/>
                  </a:lnTo>
                  <a:lnTo>
                    <a:pt x="7034" y="13555"/>
                  </a:lnTo>
                  <a:lnTo>
                    <a:pt x="7083" y="13653"/>
                  </a:lnTo>
                  <a:lnTo>
                    <a:pt x="7107" y="13726"/>
                  </a:lnTo>
                  <a:lnTo>
                    <a:pt x="7107" y="13824"/>
                  </a:lnTo>
                  <a:lnTo>
                    <a:pt x="7107" y="13922"/>
                  </a:lnTo>
                  <a:lnTo>
                    <a:pt x="7083" y="14019"/>
                  </a:lnTo>
                  <a:lnTo>
                    <a:pt x="7034" y="14117"/>
                  </a:lnTo>
                  <a:lnTo>
                    <a:pt x="6985" y="14166"/>
                  </a:lnTo>
                  <a:lnTo>
                    <a:pt x="6912" y="14239"/>
                  </a:lnTo>
                  <a:lnTo>
                    <a:pt x="6814" y="14288"/>
                  </a:lnTo>
                  <a:lnTo>
                    <a:pt x="6741" y="14312"/>
                  </a:lnTo>
                  <a:lnTo>
                    <a:pt x="6546" y="14312"/>
                  </a:lnTo>
                  <a:lnTo>
                    <a:pt x="6448" y="14288"/>
                  </a:lnTo>
                  <a:lnTo>
                    <a:pt x="6375" y="14239"/>
                  </a:lnTo>
                  <a:lnTo>
                    <a:pt x="6301" y="14166"/>
                  </a:lnTo>
                  <a:lnTo>
                    <a:pt x="6228" y="14117"/>
                  </a:lnTo>
                  <a:lnTo>
                    <a:pt x="6179" y="14019"/>
                  </a:lnTo>
                  <a:lnTo>
                    <a:pt x="6155" y="13922"/>
                  </a:lnTo>
                  <a:lnTo>
                    <a:pt x="6155" y="13824"/>
                  </a:lnTo>
                  <a:lnTo>
                    <a:pt x="6155" y="13726"/>
                  </a:lnTo>
                  <a:lnTo>
                    <a:pt x="6179" y="13653"/>
                  </a:lnTo>
                  <a:lnTo>
                    <a:pt x="6228" y="13555"/>
                  </a:lnTo>
                  <a:lnTo>
                    <a:pt x="6301" y="13482"/>
                  </a:lnTo>
                  <a:lnTo>
                    <a:pt x="6375" y="13433"/>
                  </a:lnTo>
                  <a:lnTo>
                    <a:pt x="6448" y="13384"/>
                  </a:lnTo>
                  <a:lnTo>
                    <a:pt x="6546" y="13360"/>
                  </a:lnTo>
                  <a:close/>
                  <a:moveTo>
                    <a:pt x="4860" y="0"/>
                  </a:moveTo>
                  <a:lnTo>
                    <a:pt x="4714" y="25"/>
                  </a:lnTo>
                  <a:lnTo>
                    <a:pt x="4592" y="49"/>
                  </a:lnTo>
                  <a:lnTo>
                    <a:pt x="4445" y="98"/>
                  </a:lnTo>
                  <a:lnTo>
                    <a:pt x="4323" y="171"/>
                  </a:lnTo>
                  <a:lnTo>
                    <a:pt x="4225" y="245"/>
                  </a:lnTo>
                  <a:lnTo>
                    <a:pt x="4128" y="367"/>
                  </a:lnTo>
                  <a:lnTo>
                    <a:pt x="4030" y="464"/>
                  </a:lnTo>
                  <a:lnTo>
                    <a:pt x="3981" y="611"/>
                  </a:lnTo>
                  <a:lnTo>
                    <a:pt x="3932" y="733"/>
                  </a:lnTo>
                  <a:lnTo>
                    <a:pt x="3908" y="880"/>
                  </a:lnTo>
                  <a:lnTo>
                    <a:pt x="3908" y="1026"/>
                  </a:lnTo>
                  <a:lnTo>
                    <a:pt x="3908" y="1173"/>
                  </a:lnTo>
                  <a:lnTo>
                    <a:pt x="3957" y="1295"/>
                  </a:lnTo>
                  <a:lnTo>
                    <a:pt x="4006" y="1441"/>
                  </a:lnTo>
                  <a:lnTo>
                    <a:pt x="4079" y="1563"/>
                  </a:lnTo>
                  <a:lnTo>
                    <a:pt x="4177" y="1661"/>
                  </a:lnTo>
                  <a:lnTo>
                    <a:pt x="4860" y="2345"/>
                  </a:lnTo>
                  <a:lnTo>
                    <a:pt x="4860" y="6497"/>
                  </a:lnTo>
                  <a:lnTo>
                    <a:pt x="196" y="13067"/>
                  </a:lnTo>
                  <a:lnTo>
                    <a:pt x="122" y="13189"/>
                  </a:lnTo>
                  <a:lnTo>
                    <a:pt x="49" y="13311"/>
                  </a:lnTo>
                  <a:lnTo>
                    <a:pt x="25" y="13433"/>
                  </a:lnTo>
                  <a:lnTo>
                    <a:pt x="0" y="13555"/>
                  </a:lnTo>
                  <a:lnTo>
                    <a:pt x="0" y="13677"/>
                  </a:lnTo>
                  <a:lnTo>
                    <a:pt x="25" y="13824"/>
                  </a:lnTo>
                  <a:lnTo>
                    <a:pt x="49" y="13946"/>
                  </a:lnTo>
                  <a:lnTo>
                    <a:pt x="98" y="14068"/>
                  </a:lnTo>
                  <a:lnTo>
                    <a:pt x="586" y="15045"/>
                  </a:lnTo>
                  <a:lnTo>
                    <a:pt x="660" y="15167"/>
                  </a:lnTo>
                  <a:lnTo>
                    <a:pt x="757" y="15265"/>
                  </a:lnTo>
                  <a:lnTo>
                    <a:pt x="831" y="15362"/>
                  </a:lnTo>
                  <a:lnTo>
                    <a:pt x="953" y="15436"/>
                  </a:lnTo>
                  <a:lnTo>
                    <a:pt x="1075" y="15485"/>
                  </a:lnTo>
                  <a:lnTo>
                    <a:pt x="1197" y="15533"/>
                  </a:lnTo>
                  <a:lnTo>
                    <a:pt x="1319" y="15582"/>
                  </a:lnTo>
                  <a:lnTo>
                    <a:pt x="13189" y="15582"/>
                  </a:lnTo>
                  <a:lnTo>
                    <a:pt x="13311" y="15533"/>
                  </a:lnTo>
                  <a:lnTo>
                    <a:pt x="13433" y="15485"/>
                  </a:lnTo>
                  <a:lnTo>
                    <a:pt x="13555" y="15436"/>
                  </a:lnTo>
                  <a:lnTo>
                    <a:pt x="13677" y="15362"/>
                  </a:lnTo>
                  <a:lnTo>
                    <a:pt x="13750" y="15265"/>
                  </a:lnTo>
                  <a:lnTo>
                    <a:pt x="13848" y="15167"/>
                  </a:lnTo>
                  <a:lnTo>
                    <a:pt x="13921" y="15045"/>
                  </a:lnTo>
                  <a:lnTo>
                    <a:pt x="14410" y="14068"/>
                  </a:lnTo>
                  <a:lnTo>
                    <a:pt x="14459" y="13946"/>
                  </a:lnTo>
                  <a:lnTo>
                    <a:pt x="14483" y="13824"/>
                  </a:lnTo>
                  <a:lnTo>
                    <a:pt x="14508" y="13677"/>
                  </a:lnTo>
                  <a:lnTo>
                    <a:pt x="14508" y="13555"/>
                  </a:lnTo>
                  <a:lnTo>
                    <a:pt x="14483" y="13433"/>
                  </a:lnTo>
                  <a:lnTo>
                    <a:pt x="14459" y="13311"/>
                  </a:lnTo>
                  <a:lnTo>
                    <a:pt x="14385" y="13189"/>
                  </a:lnTo>
                  <a:lnTo>
                    <a:pt x="14312" y="13067"/>
                  </a:lnTo>
                  <a:lnTo>
                    <a:pt x="9647" y="6497"/>
                  </a:lnTo>
                  <a:lnTo>
                    <a:pt x="9647" y="2345"/>
                  </a:lnTo>
                  <a:lnTo>
                    <a:pt x="10331" y="1661"/>
                  </a:lnTo>
                  <a:lnTo>
                    <a:pt x="10429" y="1563"/>
                  </a:lnTo>
                  <a:lnTo>
                    <a:pt x="10502" y="1441"/>
                  </a:lnTo>
                  <a:lnTo>
                    <a:pt x="10551" y="1295"/>
                  </a:lnTo>
                  <a:lnTo>
                    <a:pt x="10600" y="1173"/>
                  </a:lnTo>
                  <a:lnTo>
                    <a:pt x="10600" y="1026"/>
                  </a:lnTo>
                  <a:lnTo>
                    <a:pt x="10600" y="880"/>
                  </a:lnTo>
                  <a:lnTo>
                    <a:pt x="10575" y="733"/>
                  </a:lnTo>
                  <a:lnTo>
                    <a:pt x="10527" y="611"/>
                  </a:lnTo>
                  <a:lnTo>
                    <a:pt x="10478" y="464"/>
                  </a:lnTo>
                  <a:lnTo>
                    <a:pt x="10380" y="367"/>
                  </a:lnTo>
                  <a:lnTo>
                    <a:pt x="10282" y="245"/>
                  </a:lnTo>
                  <a:lnTo>
                    <a:pt x="10185" y="171"/>
                  </a:lnTo>
                  <a:lnTo>
                    <a:pt x="10063" y="98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47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Shape 387"/>
            <p:cNvSpPr/>
            <p:nvPr/>
          </p:nvSpPr>
          <p:spPr>
            <a:xfrm>
              <a:off x="794950" y="2500900"/>
              <a:ext cx="24450" cy="23850"/>
            </a:xfrm>
            <a:custGeom>
              <a:avLst/>
              <a:gdLst/>
              <a:ahLst/>
              <a:cxnLst/>
              <a:rect l="0" t="0" r="0" b="0"/>
              <a:pathLst>
                <a:path w="978" h="954" extrusionOk="0">
                  <a:moveTo>
                    <a:pt x="391" y="1"/>
                  </a:moveTo>
                  <a:lnTo>
                    <a:pt x="294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98" y="196"/>
                  </a:lnTo>
                  <a:lnTo>
                    <a:pt x="49" y="294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25" y="563"/>
                  </a:lnTo>
                  <a:lnTo>
                    <a:pt x="49" y="660"/>
                  </a:lnTo>
                  <a:lnTo>
                    <a:pt x="98" y="734"/>
                  </a:lnTo>
                  <a:lnTo>
                    <a:pt x="147" y="807"/>
                  </a:lnTo>
                  <a:lnTo>
                    <a:pt x="220" y="880"/>
                  </a:lnTo>
                  <a:lnTo>
                    <a:pt x="294" y="905"/>
                  </a:lnTo>
                  <a:lnTo>
                    <a:pt x="391" y="953"/>
                  </a:lnTo>
                  <a:lnTo>
                    <a:pt x="587" y="953"/>
                  </a:lnTo>
                  <a:lnTo>
                    <a:pt x="684" y="905"/>
                  </a:lnTo>
                  <a:lnTo>
                    <a:pt x="758" y="880"/>
                  </a:lnTo>
                  <a:lnTo>
                    <a:pt x="831" y="807"/>
                  </a:lnTo>
                  <a:lnTo>
                    <a:pt x="880" y="734"/>
                  </a:lnTo>
                  <a:lnTo>
                    <a:pt x="929" y="660"/>
                  </a:lnTo>
                  <a:lnTo>
                    <a:pt x="953" y="563"/>
                  </a:lnTo>
                  <a:lnTo>
                    <a:pt x="978" y="465"/>
                  </a:lnTo>
                  <a:lnTo>
                    <a:pt x="953" y="367"/>
                  </a:lnTo>
                  <a:lnTo>
                    <a:pt x="929" y="294"/>
                  </a:lnTo>
                  <a:lnTo>
                    <a:pt x="880" y="196"/>
                  </a:lnTo>
                  <a:lnTo>
                    <a:pt x="831" y="123"/>
                  </a:lnTo>
                  <a:lnTo>
                    <a:pt x="758" y="74"/>
                  </a:lnTo>
                  <a:lnTo>
                    <a:pt x="684" y="25"/>
                  </a:lnTo>
                  <a:lnTo>
                    <a:pt x="587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Shape 388"/>
            <p:cNvSpPr/>
            <p:nvPr/>
          </p:nvSpPr>
          <p:spPr>
            <a:xfrm>
              <a:off x="754650" y="2381250"/>
              <a:ext cx="75750" cy="14050"/>
            </a:xfrm>
            <a:custGeom>
              <a:avLst/>
              <a:gdLst/>
              <a:ahLst/>
              <a:cxnLst/>
              <a:rect l="0" t="0" r="0" b="0"/>
              <a:pathLst>
                <a:path w="3030" h="562" extrusionOk="0">
                  <a:moveTo>
                    <a:pt x="294" y="0"/>
                  </a:moveTo>
                  <a:lnTo>
                    <a:pt x="172" y="24"/>
                  </a:lnTo>
                  <a:lnTo>
                    <a:pt x="74" y="73"/>
                  </a:lnTo>
                  <a:lnTo>
                    <a:pt x="25" y="171"/>
                  </a:lnTo>
                  <a:lnTo>
                    <a:pt x="1" y="269"/>
                  </a:lnTo>
                  <a:lnTo>
                    <a:pt x="25" y="391"/>
                  </a:lnTo>
                  <a:lnTo>
                    <a:pt x="74" y="488"/>
                  </a:lnTo>
                  <a:lnTo>
                    <a:pt x="172" y="537"/>
                  </a:lnTo>
                  <a:lnTo>
                    <a:pt x="294" y="562"/>
                  </a:lnTo>
                  <a:lnTo>
                    <a:pt x="2736" y="562"/>
                  </a:lnTo>
                  <a:lnTo>
                    <a:pt x="2858" y="537"/>
                  </a:lnTo>
                  <a:lnTo>
                    <a:pt x="2956" y="488"/>
                  </a:lnTo>
                  <a:lnTo>
                    <a:pt x="3005" y="391"/>
                  </a:lnTo>
                  <a:lnTo>
                    <a:pt x="3029" y="269"/>
                  </a:lnTo>
                  <a:lnTo>
                    <a:pt x="3005" y="171"/>
                  </a:lnTo>
                  <a:lnTo>
                    <a:pt x="2956" y="73"/>
                  </a:lnTo>
                  <a:lnTo>
                    <a:pt x="2858" y="24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Shape 389"/>
            <p:cNvSpPr/>
            <p:nvPr/>
          </p:nvSpPr>
          <p:spPr>
            <a:xfrm>
              <a:off x="765025" y="2453900"/>
              <a:ext cx="31175" cy="31150"/>
            </a:xfrm>
            <a:custGeom>
              <a:avLst/>
              <a:gdLst/>
              <a:ahLst/>
              <a:cxnLst/>
              <a:rect l="0" t="0" r="0" b="0"/>
              <a:pathLst>
                <a:path w="1247" h="1246" extrusionOk="0">
                  <a:moveTo>
                    <a:pt x="611" y="0"/>
                  </a:moveTo>
                  <a:lnTo>
                    <a:pt x="489" y="25"/>
                  </a:lnTo>
                  <a:lnTo>
                    <a:pt x="367" y="49"/>
                  </a:lnTo>
                  <a:lnTo>
                    <a:pt x="270" y="122"/>
                  </a:lnTo>
                  <a:lnTo>
                    <a:pt x="172" y="196"/>
                  </a:lnTo>
                  <a:lnTo>
                    <a:pt x="99" y="269"/>
                  </a:lnTo>
                  <a:lnTo>
                    <a:pt x="50" y="391"/>
                  </a:lnTo>
                  <a:lnTo>
                    <a:pt x="1" y="513"/>
                  </a:lnTo>
                  <a:lnTo>
                    <a:pt x="1" y="635"/>
                  </a:lnTo>
                  <a:lnTo>
                    <a:pt x="1" y="757"/>
                  </a:lnTo>
                  <a:lnTo>
                    <a:pt x="50" y="880"/>
                  </a:lnTo>
                  <a:lnTo>
                    <a:pt x="99" y="977"/>
                  </a:lnTo>
                  <a:lnTo>
                    <a:pt x="172" y="1075"/>
                  </a:lnTo>
                  <a:lnTo>
                    <a:pt x="270" y="1148"/>
                  </a:lnTo>
                  <a:lnTo>
                    <a:pt x="367" y="1197"/>
                  </a:lnTo>
                  <a:lnTo>
                    <a:pt x="489" y="1246"/>
                  </a:lnTo>
                  <a:lnTo>
                    <a:pt x="734" y="1246"/>
                  </a:lnTo>
                  <a:lnTo>
                    <a:pt x="856" y="1197"/>
                  </a:lnTo>
                  <a:lnTo>
                    <a:pt x="978" y="1148"/>
                  </a:lnTo>
                  <a:lnTo>
                    <a:pt x="1051" y="1075"/>
                  </a:lnTo>
                  <a:lnTo>
                    <a:pt x="1149" y="977"/>
                  </a:lnTo>
                  <a:lnTo>
                    <a:pt x="1198" y="880"/>
                  </a:lnTo>
                  <a:lnTo>
                    <a:pt x="1222" y="757"/>
                  </a:lnTo>
                  <a:lnTo>
                    <a:pt x="1246" y="635"/>
                  </a:lnTo>
                  <a:lnTo>
                    <a:pt x="1222" y="513"/>
                  </a:lnTo>
                  <a:lnTo>
                    <a:pt x="1198" y="391"/>
                  </a:lnTo>
                  <a:lnTo>
                    <a:pt x="1149" y="269"/>
                  </a:lnTo>
                  <a:lnTo>
                    <a:pt x="1051" y="196"/>
                  </a:lnTo>
                  <a:lnTo>
                    <a:pt x="978" y="122"/>
                  </a:lnTo>
                  <a:lnTo>
                    <a:pt x="856" y="49"/>
                  </a:lnTo>
                  <a:lnTo>
                    <a:pt x="734" y="25"/>
                  </a:lnTo>
                  <a:lnTo>
                    <a:pt x="611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14095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501127" y="461526"/>
            <a:ext cx="7631692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4000" dirty="0" smtClean="0"/>
              <a:t>5 epok (</a:t>
            </a:r>
            <a:r>
              <a:rPr lang="pl-PL" sz="4000" dirty="0" smtClean="0">
                <a:solidFill>
                  <a:srgbClr val="FFC000"/>
                </a:solidFill>
              </a:rPr>
              <a:t>250 000 cyfr</a:t>
            </a:r>
            <a:r>
              <a:rPr lang="pl-PL" sz="4000" dirty="0" smtClean="0">
                <a:solidFill>
                  <a:schemeClr val="tx1"/>
                </a:solidFill>
              </a:rPr>
              <a:t>)</a:t>
            </a:r>
            <a:r>
              <a:rPr lang="pl-PL" sz="4000" dirty="0" smtClean="0"/>
              <a:t> później</a:t>
            </a:r>
            <a:endParaRPr sz="4000" dirty="0">
              <a:solidFill>
                <a:srgbClr val="FFC000"/>
              </a:solidFill>
            </a:endParaRPr>
          </a:p>
        </p:txBody>
      </p:sp>
      <p:sp>
        <p:nvSpPr>
          <p:cNvPr id="137" name="Shape 137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grpSp>
        <p:nvGrpSpPr>
          <p:cNvPr id="30" name="Shape 385"/>
          <p:cNvGrpSpPr/>
          <p:nvPr/>
        </p:nvGrpSpPr>
        <p:grpSpPr>
          <a:xfrm>
            <a:off x="8078089" y="287509"/>
            <a:ext cx="750970" cy="806615"/>
            <a:chOff x="611175" y="2326900"/>
            <a:chExt cx="362700" cy="389575"/>
          </a:xfrm>
        </p:grpSpPr>
        <p:sp>
          <p:nvSpPr>
            <p:cNvPr id="31" name="Shape 386"/>
            <p:cNvSpPr/>
            <p:nvPr/>
          </p:nvSpPr>
          <p:spPr>
            <a:xfrm>
              <a:off x="611175" y="2326900"/>
              <a:ext cx="362700" cy="389575"/>
            </a:xfrm>
            <a:custGeom>
              <a:avLst/>
              <a:gdLst/>
              <a:ahLst/>
              <a:cxnLst/>
              <a:rect l="0" t="0" r="0" b="0"/>
              <a:pathLst>
                <a:path w="14508" h="15583" extrusionOk="0">
                  <a:moveTo>
                    <a:pt x="9647" y="489"/>
                  </a:moveTo>
                  <a:lnTo>
                    <a:pt x="9769" y="513"/>
                  </a:lnTo>
                  <a:lnTo>
                    <a:pt x="9916" y="562"/>
                  </a:lnTo>
                  <a:lnTo>
                    <a:pt x="10014" y="660"/>
                  </a:lnTo>
                  <a:lnTo>
                    <a:pt x="10087" y="782"/>
                  </a:lnTo>
                  <a:lnTo>
                    <a:pt x="10111" y="928"/>
                  </a:lnTo>
                  <a:lnTo>
                    <a:pt x="10111" y="1075"/>
                  </a:lnTo>
                  <a:lnTo>
                    <a:pt x="10063" y="1197"/>
                  </a:lnTo>
                  <a:lnTo>
                    <a:pt x="9989" y="1319"/>
                  </a:lnTo>
                  <a:lnTo>
                    <a:pt x="9281" y="2003"/>
                  </a:lnTo>
                  <a:lnTo>
                    <a:pt x="9232" y="2076"/>
                  </a:lnTo>
                  <a:lnTo>
                    <a:pt x="9183" y="2174"/>
                  </a:lnTo>
                  <a:lnTo>
                    <a:pt x="9159" y="2247"/>
                  </a:lnTo>
                  <a:lnTo>
                    <a:pt x="9159" y="2345"/>
                  </a:lnTo>
                  <a:lnTo>
                    <a:pt x="9159" y="6497"/>
                  </a:lnTo>
                  <a:lnTo>
                    <a:pt x="9183" y="6643"/>
                  </a:lnTo>
                  <a:lnTo>
                    <a:pt x="9232" y="6790"/>
                  </a:lnTo>
                  <a:lnTo>
                    <a:pt x="10575" y="8671"/>
                  </a:lnTo>
                  <a:lnTo>
                    <a:pt x="3932" y="8671"/>
                  </a:lnTo>
                  <a:lnTo>
                    <a:pt x="5276" y="6790"/>
                  </a:lnTo>
                  <a:lnTo>
                    <a:pt x="5324" y="6643"/>
                  </a:lnTo>
                  <a:lnTo>
                    <a:pt x="5349" y="6497"/>
                  </a:lnTo>
                  <a:lnTo>
                    <a:pt x="5349" y="2345"/>
                  </a:lnTo>
                  <a:lnTo>
                    <a:pt x="5349" y="2247"/>
                  </a:lnTo>
                  <a:lnTo>
                    <a:pt x="5324" y="2174"/>
                  </a:lnTo>
                  <a:lnTo>
                    <a:pt x="5276" y="2076"/>
                  </a:lnTo>
                  <a:lnTo>
                    <a:pt x="5227" y="2003"/>
                  </a:lnTo>
                  <a:lnTo>
                    <a:pt x="4519" y="1319"/>
                  </a:lnTo>
                  <a:lnTo>
                    <a:pt x="4445" y="1197"/>
                  </a:lnTo>
                  <a:lnTo>
                    <a:pt x="4396" y="1075"/>
                  </a:lnTo>
                  <a:lnTo>
                    <a:pt x="4396" y="928"/>
                  </a:lnTo>
                  <a:lnTo>
                    <a:pt x="4421" y="782"/>
                  </a:lnTo>
                  <a:lnTo>
                    <a:pt x="4494" y="660"/>
                  </a:lnTo>
                  <a:lnTo>
                    <a:pt x="4592" y="562"/>
                  </a:lnTo>
                  <a:lnTo>
                    <a:pt x="4738" y="513"/>
                  </a:lnTo>
                  <a:lnTo>
                    <a:pt x="4860" y="489"/>
                  </a:lnTo>
                  <a:close/>
                  <a:moveTo>
                    <a:pt x="6717" y="9574"/>
                  </a:moveTo>
                  <a:lnTo>
                    <a:pt x="6912" y="9647"/>
                  </a:lnTo>
                  <a:lnTo>
                    <a:pt x="7083" y="9745"/>
                  </a:lnTo>
                  <a:lnTo>
                    <a:pt x="7254" y="9892"/>
                  </a:lnTo>
                  <a:lnTo>
                    <a:pt x="7376" y="10038"/>
                  </a:lnTo>
                  <a:lnTo>
                    <a:pt x="7474" y="10234"/>
                  </a:lnTo>
                  <a:lnTo>
                    <a:pt x="7547" y="10429"/>
                  </a:lnTo>
                  <a:lnTo>
                    <a:pt x="7571" y="10649"/>
                  </a:lnTo>
                  <a:lnTo>
                    <a:pt x="7547" y="10869"/>
                  </a:lnTo>
                  <a:lnTo>
                    <a:pt x="7474" y="11064"/>
                  </a:lnTo>
                  <a:lnTo>
                    <a:pt x="7376" y="11259"/>
                  </a:lnTo>
                  <a:lnTo>
                    <a:pt x="7254" y="11406"/>
                  </a:lnTo>
                  <a:lnTo>
                    <a:pt x="7083" y="11552"/>
                  </a:lnTo>
                  <a:lnTo>
                    <a:pt x="6912" y="11650"/>
                  </a:lnTo>
                  <a:lnTo>
                    <a:pt x="6717" y="11699"/>
                  </a:lnTo>
                  <a:lnTo>
                    <a:pt x="6497" y="11723"/>
                  </a:lnTo>
                  <a:lnTo>
                    <a:pt x="6277" y="11699"/>
                  </a:lnTo>
                  <a:lnTo>
                    <a:pt x="6057" y="11650"/>
                  </a:lnTo>
                  <a:lnTo>
                    <a:pt x="5886" y="11552"/>
                  </a:lnTo>
                  <a:lnTo>
                    <a:pt x="5715" y="11406"/>
                  </a:lnTo>
                  <a:lnTo>
                    <a:pt x="5593" y="11259"/>
                  </a:lnTo>
                  <a:lnTo>
                    <a:pt x="5495" y="11064"/>
                  </a:lnTo>
                  <a:lnTo>
                    <a:pt x="5422" y="10869"/>
                  </a:lnTo>
                  <a:lnTo>
                    <a:pt x="5398" y="10649"/>
                  </a:lnTo>
                  <a:lnTo>
                    <a:pt x="5422" y="10429"/>
                  </a:lnTo>
                  <a:lnTo>
                    <a:pt x="5495" y="10234"/>
                  </a:lnTo>
                  <a:lnTo>
                    <a:pt x="5593" y="10038"/>
                  </a:lnTo>
                  <a:lnTo>
                    <a:pt x="5715" y="9892"/>
                  </a:lnTo>
                  <a:lnTo>
                    <a:pt x="5886" y="9745"/>
                  </a:lnTo>
                  <a:lnTo>
                    <a:pt x="6057" y="9647"/>
                  </a:lnTo>
                  <a:lnTo>
                    <a:pt x="6277" y="9574"/>
                  </a:lnTo>
                  <a:close/>
                  <a:moveTo>
                    <a:pt x="8475" y="11894"/>
                  </a:moveTo>
                  <a:lnTo>
                    <a:pt x="8597" y="11919"/>
                  </a:lnTo>
                  <a:lnTo>
                    <a:pt x="8695" y="11943"/>
                  </a:lnTo>
                  <a:lnTo>
                    <a:pt x="8817" y="11992"/>
                  </a:lnTo>
                  <a:lnTo>
                    <a:pt x="8915" y="12065"/>
                  </a:lnTo>
                  <a:lnTo>
                    <a:pt x="8988" y="12163"/>
                  </a:lnTo>
                  <a:lnTo>
                    <a:pt x="9037" y="12285"/>
                  </a:lnTo>
                  <a:lnTo>
                    <a:pt x="9086" y="12383"/>
                  </a:lnTo>
                  <a:lnTo>
                    <a:pt x="9086" y="12529"/>
                  </a:lnTo>
                  <a:lnTo>
                    <a:pt x="9086" y="12652"/>
                  </a:lnTo>
                  <a:lnTo>
                    <a:pt x="9037" y="12749"/>
                  </a:lnTo>
                  <a:lnTo>
                    <a:pt x="8988" y="12871"/>
                  </a:lnTo>
                  <a:lnTo>
                    <a:pt x="8915" y="12969"/>
                  </a:lnTo>
                  <a:lnTo>
                    <a:pt x="8817" y="13042"/>
                  </a:lnTo>
                  <a:lnTo>
                    <a:pt x="8695" y="13091"/>
                  </a:lnTo>
                  <a:lnTo>
                    <a:pt x="8597" y="13140"/>
                  </a:lnTo>
                  <a:lnTo>
                    <a:pt x="8329" y="13140"/>
                  </a:lnTo>
                  <a:lnTo>
                    <a:pt x="8231" y="13091"/>
                  </a:lnTo>
                  <a:lnTo>
                    <a:pt x="8109" y="13042"/>
                  </a:lnTo>
                  <a:lnTo>
                    <a:pt x="8011" y="12969"/>
                  </a:lnTo>
                  <a:lnTo>
                    <a:pt x="7938" y="12871"/>
                  </a:lnTo>
                  <a:lnTo>
                    <a:pt x="7889" y="12749"/>
                  </a:lnTo>
                  <a:lnTo>
                    <a:pt x="7864" y="12652"/>
                  </a:lnTo>
                  <a:lnTo>
                    <a:pt x="7840" y="12529"/>
                  </a:lnTo>
                  <a:lnTo>
                    <a:pt x="7864" y="12383"/>
                  </a:lnTo>
                  <a:lnTo>
                    <a:pt x="7889" y="12285"/>
                  </a:lnTo>
                  <a:lnTo>
                    <a:pt x="7938" y="12163"/>
                  </a:lnTo>
                  <a:lnTo>
                    <a:pt x="8011" y="12065"/>
                  </a:lnTo>
                  <a:lnTo>
                    <a:pt x="8109" y="11992"/>
                  </a:lnTo>
                  <a:lnTo>
                    <a:pt x="8231" y="11943"/>
                  </a:lnTo>
                  <a:lnTo>
                    <a:pt x="8329" y="11919"/>
                  </a:lnTo>
                  <a:lnTo>
                    <a:pt x="8475" y="11894"/>
                  </a:lnTo>
                  <a:close/>
                  <a:moveTo>
                    <a:pt x="6741" y="13360"/>
                  </a:moveTo>
                  <a:lnTo>
                    <a:pt x="6814" y="13384"/>
                  </a:lnTo>
                  <a:lnTo>
                    <a:pt x="6912" y="13433"/>
                  </a:lnTo>
                  <a:lnTo>
                    <a:pt x="6985" y="13482"/>
                  </a:lnTo>
                  <a:lnTo>
                    <a:pt x="7034" y="13555"/>
                  </a:lnTo>
                  <a:lnTo>
                    <a:pt x="7083" y="13653"/>
                  </a:lnTo>
                  <a:lnTo>
                    <a:pt x="7107" y="13726"/>
                  </a:lnTo>
                  <a:lnTo>
                    <a:pt x="7107" y="13824"/>
                  </a:lnTo>
                  <a:lnTo>
                    <a:pt x="7107" y="13922"/>
                  </a:lnTo>
                  <a:lnTo>
                    <a:pt x="7083" y="14019"/>
                  </a:lnTo>
                  <a:lnTo>
                    <a:pt x="7034" y="14117"/>
                  </a:lnTo>
                  <a:lnTo>
                    <a:pt x="6985" y="14166"/>
                  </a:lnTo>
                  <a:lnTo>
                    <a:pt x="6912" y="14239"/>
                  </a:lnTo>
                  <a:lnTo>
                    <a:pt x="6814" y="14288"/>
                  </a:lnTo>
                  <a:lnTo>
                    <a:pt x="6741" y="14312"/>
                  </a:lnTo>
                  <a:lnTo>
                    <a:pt x="6546" y="14312"/>
                  </a:lnTo>
                  <a:lnTo>
                    <a:pt x="6448" y="14288"/>
                  </a:lnTo>
                  <a:lnTo>
                    <a:pt x="6375" y="14239"/>
                  </a:lnTo>
                  <a:lnTo>
                    <a:pt x="6301" y="14166"/>
                  </a:lnTo>
                  <a:lnTo>
                    <a:pt x="6228" y="14117"/>
                  </a:lnTo>
                  <a:lnTo>
                    <a:pt x="6179" y="14019"/>
                  </a:lnTo>
                  <a:lnTo>
                    <a:pt x="6155" y="13922"/>
                  </a:lnTo>
                  <a:lnTo>
                    <a:pt x="6155" y="13824"/>
                  </a:lnTo>
                  <a:lnTo>
                    <a:pt x="6155" y="13726"/>
                  </a:lnTo>
                  <a:lnTo>
                    <a:pt x="6179" y="13653"/>
                  </a:lnTo>
                  <a:lnTo>
                    <a:pt x="6228" y="13555"/>
                  </a:lnTo>
                  <a:lnTo>
                    <a:pt x="6301" y="13482"/>
                  </a:lnTo>
                  <a:lnTo>
                    <a:pt x="6375" y="13433"/>
                  </a:lnTo>
                  <a:lnTo>
                    <a:pt x="6448" y="13384"/>
                  </a:lnTo>
                  <a:lnTo>
                    <a:pt x="6546" y="13360"/>
                  </a:lnTo>
                  <a:close/>
                  <a:moveTo>
                    <a:pt x="4860" y="0"/>
                  </a:moveTo>
                  <a:lnTo>
                    <a:pt x="4714" y="25"/>
                  </a:lnTo>
                  <a:lnTo>
                    <a:pt x="4592" y="49"/>
                  </a:lnTo>
                  <a:lnTo>
                    <a:pt x="4445" y="98"/>
                  </a:lnTo>
                  <a:lnTo>
                    <a:pt x="4323" y="171"/>
                  </a:lnTo>
                  <a:lnTo>
                    <a:pt x="4225" y="245"/>
                  </a:lnTo>
                  <a:lnTo>
                    <a:pt x="4128" y="367"/>
                  </a:lnTo>
                  <a:lnTo>
                    <a:pt x="4030" y="464"/>
                  </a:lnTo>
                  <a:lnTo>
                    <a:pt x="3981" y="611"/>
                  </a:lnTo>
                  <a:lnTo>
                    <a:pt x="3932" y="733"/>
                  </a:lnTo>
                  <a:lnTo>
                    <a:pt x="3908" y="880"/>
                  </a:lnTo>
                  <a:lnTo>
                    <a:pt x="3908" y="1026"/>
                  </a:lnTo>
                  <a:lnTo>
                    <a:pt x="3908" y="1173"/>
                  </a:lnTo>
                  <a:lnTo>
                    <a:pt x="3957" y="1295"/>
                  </a:lnTo>
                  <a:lnTo>
                    <a:pt x="4006" y="1441"/>
                  </a:lnTo>
                  <a:lnTo>
                    <a:pt x="4079" y="1563"/>
                  </a:lnTo>
                  <a:lnTo>
                    <a:pt x="4177" y="1661"/>
                  </a:lnTo>
                  <a:lnTo>
                    <a:pt x="4860" y="2345"/>
                  </a:lnTo>
                  <a:lnTo>
                    <a:pt x="4860" y="6497"/>
                  </a:lnTo>
                  <a:lnTo>
                    <a:pt x="196" y="13067"/>
                  </a:lnTo>
                  <a:lnTo>
                    <a:pt x="122" y="13189"/>
                  </a:lnTo>
                  <a:lnTo>
                    <a:pt x="49" y="13311"/>
                  </a:lnTo>
                  <a:lnTo>
                    <a:pt x="25" y="13433"/>
                  </a:lnTo>
                  <a:lnTo>
                    <a:pt x="0" y="13555"/>
                  </a:lnTo>
                  <a:lnTo>
                    <a:pt x="0" y="13677"/>
                  </a:lnTo>
                  <a:lnTo>
                    <a:pt x="25" y="13824"/>
                  </a:lnTo>
                  <a:lnTo>
                    <a:pt x="49" y="13946"/>
                  </a:lnTo>
                  <a:lnTo>
                    <a:pt x="98" y="14068"/>
                  </a:lnTo>
                  <a:lnTo>
                    <a:pt x="586" y="15045"/>
                  </a:lnTo>
                  <a:lnTo>
                    <a:pt x="660" y="15167"/>
                  </a:lnTo>
                  <a:lnTo>
                    <a:pt x="757" y="15265"/>
                  </a:lnTo>
                  <a:lnTo>
                    <a:pt x="831" y="15362"/>
                  </a:lnTo>
                  <a:lnTo>
                    <a:pt x="953" y="15436"/>
                  </a:lnTo>
                  <a:lnTo>
                    <a:pt x="1075" y="15485"/>
                  </a:lnTo>
                  <a:lnTo>
                    <a:pt x="1197" y="15533"/>
                  </a:lnTo>
                  <a:lnTo>
                    <a:pt x="1319" y="15582"/>
                  </a:lnTo>
                  <a:lnTo>
                    <a:pt x="13189" y="15582"/>
                  </a:lnTo>
                  <a:lnTo>
                    <a:pt x="13311" y="15533"/>
                  </a:lnTo>
                  <a:lnTo>
                    <a:pt x="13433" y="15485"/>
                  </a:lnTo>
                  <a:lnTo>
                    <a:pt x="13555" y="15436"/>
                  </a:lnTo>
                  <a:lnTo>
                    <a:pt x="13677" y="15362"/>
                  </a:lnTo>
                  <a:lnTo>
                    <a:pt x="13750" y="15265"/>
                  </a:lnTo>
                  <a:lnTo>
                    <a:pt x="13848" y="15167"/>
                  </a:lnTo>
                  <a:lnTo>
                    <a:pt x="13921" y="15045"/>
                  </a:lnTo>
                  <a:lnTo>
                    <a:pt x="14410" y="14068"/>
                  </a:lnTo>
                  <a:lnTo>
                    <a:pt x="14459" y="13946"/>
                  </a:lnTo>
                  <a:lnTo>
                    <a:pt x="14483" y="13824"/>
                  </a:lnTo>
                  <a:lnTo>
                    <a:pt x="14508" y="13677"/>
                  </a:lnTo>
                  <a:lnTo>
                    <a:pt x="14508" y="13555"/>
                  </a:lnTo>
                  <a:lnTo>
                    <a:pt x="14483" y="13433"/>
                  </a:lnTo>
                  <a:lnTo>
                    <a:pt x="14459" y="13311"/>
                  </a:lnTo>
                  <a:lnTo>
                    <a:pt x="14385" y="13189"/>
                  </a:lnTo>
                  <a:lnTo>
                    <a:pt x="14312" y="13067"/>
                  </a:lnTo>
                  <a:lnTo>
                    <a:pt x="9647" y="6497"/>
                  </a:lnTo>
                  <a:lnTo>
                    <a:pt x="9647" y="2345"/>
                  </a:lnTo>
                  <a:lnTo>
                    <a:pt x="10331" y="1661"/>
                  </a:lnTo>
                  <a:lnTo>
                    <a:pt x="10429" y="1563"/>
                  </a:lnTo>
                  <a:lnTo>
                    <a:pt x="10502" y="1441"/>
                  </a:lnTo>
                  <a:lnTo>
                    <a:pt x="10551" y="1295"/>
                  </a:lnTo>
                  <a:lnTo>
                    <a:pt x="10600" y="1173"/>
                  </a:lnTo>
                  <a:lnTo>
                    <a:pt x="10600" y="1026"/>
                  </a:lnTo>
                  <a:lnTo>
                    <a:pt x="10600" y="880"/>
                  </a:lnTo>
                  <a:lnTo>
                    <a:pt x="10575" y="733"/>
                  </a:lnTo>
                  <a:lnTo>
                    <a:pt x="10527" y="611"/>
                  </a:lnTo>
                  <a:lnTo>
                    <a:pt x="10478" y="464"/>
                  </a:lnTo>
                  <a:lnTo>
                    <a:pt x="10380" y="367"/>
                  </a:lnTo>
                  <a:lnTo>
                    <a:pt x="10282" y="245"/>
                  </a:lnTo>
                  <a:lnTo>
                    <a:pt x="10185" y="171"/>
                  </a:lnTo>
                  <a:lnTo>
                    <a:pt x="10063" y="98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47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Shape 387"/>
            <p:cNvSpPr/>
            <p:nvPr/>
          </p:nvSpPr>
          <p:spPr>
            <a:xfrm>
              <a:off x="794950" y="2500900"/>
              <a:ext cx="24450" cy="23850"/>
            </a:xfrm>
            <a:custGeom>
              <a:avLst/>
              <a:gdLst/>
              <a:ahLst/>
              <a:cxnLst/>
              <a:rect l="0" t="0" r="0" b="0"/>
              <a:pathLst>
                <a:path w="978" h="954" extrusionOk="0">
                  <a:moveTo>
                    <a:pt x="391" y="1"/>
                  </a:moveTo>
                  <a:lnTo>
                    <a:pt x="294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98" y="196"/>
                  </a:lnTo>
                  <a:lnTo>
                    <a:pt x="49" y="294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25" y="563"/>
                  </a:lnTo>
                  <a:lnTo>
                    <a:pt x="49" y="660"/>
                  </a:lnTo>
                  <a:lnTo>
                    <a:pt x="98" y="734"/>
                  </a:lnTo>
                  <a:lnTo>
                    <a:pt x="147" y="807"/>
                  </a:lnTo>
                  <a:lnTo>
                    <a:pt x="220" y="880"/>
                  </a:lnTo>
                  <a:lnTo>
                    <a:pt x="294" y="905"/>
                  </a:lnTo>
                  <a:lnTo>
                    <a:pt x="391" y="953"/>
                  </a:lnTo>
                  <a:lnTo>
                    <a:pt x="587" y="953"/>
                  </a:lnTo>
                  <a:lnTo>
                    <a:pt x="684" y="905"/>
                  </a:lnTo>
                  <a:lnTo>
                    <a:pt x="758" y="880"/>
                  </a:lnTo>
                  <a:lnTo>
                    <a:pt x="831" y="807"/>
                  </a:lnTo>
                  <a:lnTo>
                    <a:pt x="880" y="734"/>
                  </a:lnTo>
                  <a:lnTo>
                    <a:pt x="929" y="660"/>
                  </a:lnTo>
                  <a:lnTo>
                    <a:pt x="953" y="563"/>
                  </a:lnTo>
                  <a:lnTo>
                    <a:pt x="978" y="465"/>
                  </a:lnTo>
                  <a:lnTo>
                    <a:pt x="953" y="367"/>
                  </a:lnTo>
                  <a:lnTo>
                    <a:pt x="929" y="294"/>
                  </a:lnTo>
                  <a:lnTo>
                    <a:pt x="880" y="196"/>
                  </a:lnTo>
                  <a:lnTo>
                    <a:pt x="831" y="123"/>
                  </a:lnTo>
                  <a:lnTo>
                    <a:pt x="758" y="74"/>
                  </a:lnTo>
                  <a:lnTo>
                    <a:pt x="684" y="25"/>
                  </a:lnTo>
                  <a:lnTo>
                    <a:pt x="587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Shape 388"/>
            <p:cNvSpPr/>
            <p:nvPr/>
          </p:nvSpPr>
          <p:spPr>
            <a:xfrm>
              <a:off x="754650" y="2381250"/>
              <a:ext cx="75750" cy="14050"/>
            </a:xfrm>
            <a:custGeom>
              <a:avLst/>
              <a:gdLst/>
              <a:ahLst/>
              <a:cxnLst/>
              <a:rect l="0" t="0" r="0" b="0"/>
              <a:pathLst>
                <a:path w="3030" h="562" extrusionOk="0">
                  <a:moveTo>
                    <a:pt x="294" y="0"/>
                  </a:moveTo>
                  <a:lnTo>
                    <a:pt x="172" y="24"/>
                  </a:lnTo>
                  <a:lnTo>
                    <a:pt x="74" y="73"/>
                  </a:lnTo>
                  <a:lnTo>
                    <a:pt x="25" y="171"/>
                  </a:lnTo>
                  <a:lnTo>
                    <a:pt x="1" y="269"/>
                  </a:lnTo>
                  <a:lnTo>
                    <a:pt x="25" y="391"/>
                  </a:lnTo>
                  <a:lnTo>
                    <a:pt x="74" y="488"/>
                  </a:lnTo>
                  <a:lnTo>
                    <a:pt x="172" y="537"/>
                  </a:lnTo>
                  <a:lnTo>
                    <a:pt x="294" y="562"/>
                  </a:lnTo>
                  <a:lnTo>
                    <a:pt x="2736" y="562"/>
                  </a:lnTo>
                  <a:lnTo>
                    <a:pt x="2858" y="537"/>
                  </a:lnTo>
                  <a:lnTo>
                    <a:pt x="2956" y="488"/>
                  </a:lnTo>
                  <a:lnTo>
                    <a:pt x="3005" y="391"/>
                  </a:lnTo>
                  <a:lnTo>
                    <a:pt x="3029" y="269"/>
                  </a:lnTo>
                  <a:lnTo>
                    <a:pt x="3005" y="171"/>
                  </a:lnTo>
                  <a:lnTo>
                    <a:pt x="2956" y="73"/>
                  </a:lnTo>
                  <a:lnTo>
                    <a:pt x="2858" y="24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Shape 389"/>
            <p:cNvSpPr/>
            <p:nvPr/>
          </p:nvSpPr>
          <p:spPr>
            <a:xfrm>
              <a:off x="765025" y="2453900"/>
              <a:ext cx="31175" cy="31150"/>
            </a:xfrm>
            <a:custGeom>
              <a:avLst/>
              <a:gdLst/>
              <a:ahLst/>
              <a:cxnLst/>
              <a:rect l="0" t="0" r="0" b="0"/>
              <a:pathLst>
                <a:path w="1247" h="1246" extrusionOk="0">
                  <a:moveTo>
                    <a:pt x="611" y="0"/>
                  </a:moveTo>
                  <a:lnTo>
                    <a:pt x="489" y="25"/>
                  </a:lnTo>
                  <a:lnTo>
                    <a:pt x="367" y="49"/>
                  </a:lnTo>
                  <a:lnTo>
                    <a:pt x="270" y="122"/>
                  </a:lnTo>
                  <a:lnTo>
                    <a:pt x="172" y="196"/>
                  </a:lnTo>
                  <a:lnTo>
                    <a:pt x="99" y="269"/>
                  </a:lnTo>
                  <a:lnTo>
                    <a:pt x="50" y="391"/>
                  </a:lnTo>
                  <a:lnTo>
                    <a:pt x="1" y="513"/>
                  </a:lnTo>
                  <a:lnTo>
                    <a:pt x="1" y="635"/>
                  </a:lnTo>
                  <a:lnTo>
                    <a:pt x="1" y="757"/>
                  </a:lnTo>
                  <a:lnTo>
                    <a:pt x="50" y="880"/>
                  </a:lnTo>
                  <a:lnTo>
                    <a:pt x="99" y="977"/>
                  </a:lnTo>
                  <a:lnTo>
                    <a:pt x="172" y="1075"/>
                  </a:lnTo>
                  <a:lnTo>
                    <a:pt x="270" y="1148"/>
                  </a:lnTo>
                  <a:lnTo>
                    <a:pt x="367" y="1197"/>
                  </a:lnTo>
                  <a:lnTo>
                    <a:pt x="489" y="1246"/>
                  </a:lnTo>
                  <a:lnTo>
                    <a:pt x="734" y="1246"/>
                  </a:lnTo>
                  <a:lnTo>
                    <a:pt x="856" y="1197"/>
                  </a:lnTo>
                  <a:lnTo>
                    <a:pt x="978" y="1148"/>
                  </a:lnTo>
                  <a:lnTo>
                    <a:pt x="1051" y="1075"/>
                  </a:lnTo>
                  <a:lnTo>
                    <a:pt x="1149" y="977"/>
                  </a:lnTo>
                  <a:lnTo>
                    <a:pt x="1198" y="880"/>
                  </a:lnTo>
                  <a:lnTo>
                    <a:pt x="1222" y="757"/>
                  </a:lnTo>
                  <a:lnTo>
                    <a:pt x="1246" y="635"/>
                  </a:lnTo>
                  <a:lnTo>
                    <a:pt x="1222" y="513"/>
                  </a:lnTo>
                  <a:lnTo>
                    <a:pt x="1198" y="391"/>
                  </a:lnTo>
                  <a:lnTo>
                    <a:pt x="1149" y="269"/>
                  </a:lnTo>
                  <a:lnTo>
                    <a:pt x="1051" y="196"/>
                  </a:lnTo>
                  <a:lnTo>
                    <a:pt x="978" y="122"/>
                  </a:lnTo>
                  <a:lnTo>
                    <a:pt x="856" y="49"/>
                  </a:lnTo>
                  <a:lnTo>
                    <a:pt x="734" y="25"/>
                  </a:lnTo>
                  <a:lnTo>
                    <a:pt x="611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4022" y="1532586"/>
            <a:ext cx="6645658" cy="2958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905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>
            <a:spLocks noGrp="1"/>
          </p:cNvSpPr>
          <p:nvPr>
            <p:ph type="ctrTitle"/>
          </p:nvPr>
        </p:nvSpPr>
        <p:spPr>
          <a:xfrm>
            <a:off x="636563" y="3394557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dirty="0" err="1" smtClean="0"/>
              <a:t>TensorFlow</a:t>
            </a:r>
            <a:r>
              <a:rPr lang="pl-PL" dirty="0" smtClean="0"/>
              <a:t> i </a:t>
            </a:r>
            <a:r>
              <a:rPr lang="pl-PL" dirty="0" err="1" smtClean="0">
                <a:solidFill>
                  <a:schemeClr val="bg1"/>
                </a:solidFill>
              </a:rPr>
              <a:t>Keras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90" name="Shape 90"/>
          <p:cNvSpPr txBox="1"/>
          <p:nvPr/>
        </p:nvSpPr>
        <p:spPr>
          <a:xfrm>
            <a:off x="7811325" y="0"/>
            <a:ext cx="960900" cy="13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9600" dirty="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1</a:t>
            </a:r>
            <a:endParaRPr sz="9600" dirty="0">
              <a:solidFill>
                <a:srgbClr val="434343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1053291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6619" y="531167"/>
            <a:ext cx="6866100" cy="857400"/>
          </a:xfrm>
        </p:spPr>
        <p:txBody>
          <a:bodyPr/>
          <a:lstStyle/>
          <a:p>
            <a:r>
              <a:rPr lang="pl-PL" sz="4800" dirty="0" smtClean="0"/>
              <a:t>Biblioteka </a:t>
            </a:r>
            <a:r>
              <a:rPr lang="pl-PL" sz="4800" dirty="0" err="1" smtClean="0">
                <a:solidFill>
                  <a:srgbClr val="FFC000"/>
                </a:solidFill>
              </a:rPr>
              <a:t>TensorFlow</a:t>
            </a:r>
            <a:endParaRPr lang="en-US" sz="4800" dirty="0">
              <a:solidFill>
                <a:srgbClr val="FFC000"/>
              </a:solidFill>
            </a:endParaRP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1151840" y="1866672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Shape 306"/>
          <p:cNvSpPr txBox="1">
            <a:spLocks noGrp="1"/>
          </p:cNvSpPr>
          <p:nvPr>
            <p:ph type="body" idx="1"/>
          </p:nvPr>
        </p:nvSpPr>
        <p:spPr>
          <a:xfrm>
            <a:off x="609601" y="1651836"/>
            <a:ext cx="5181600" cy="2823780"/>
          </a:xfrm>
        </p:spPr>
        <p:txBody>
          <a:bodyPr lIns="121900" tIns="121900" rIns="121900" bIns="121900">
            <a:noAutofit/>
          </a:bodyPr>
          <a:lstStyle/>
          <a:p>
            <a:pPr marL="761970" indent="-507987">
              <a:spcBef>
                <a:spcPts val="533"/>
              </a:spcBef>
              <a:defRPr/>
            </a:pPr>
            <a:r>
              <a:rPr lang="en" sz="2000" dirty="0" smtClean="0"/>
              <a:t>Google’s </a:t>
            </a:r>
            <a:r>
              <a:rPr lang="en" sz="2000" dirty="0"/>
              <a:t>library for ML</a:t>
            </a:r>
          </a:p>
          <a:p>
            <a:pPr marL="761970" indent="-507987">
              <a:spcBef>
                <a:spcPts val="533"/>
              </a:spcBef>
              <a:defRPr/>
            </a:pPr>
            <a:r>
              <a:rPr lang="en" sz="2000" dirty="0"/>
              <a:t>Expresses calculations as a computation graph</a:t>
            </a:r>
          </a:p>
          <a:p>
            <a:pPr marL="761970" indent="-507987">
              <a:spcBef>
                <a:spcPts val="533"/>
              </a:spcBef>
              <a:defRPr/>
            </a:pPr>
            <a:r>
              <a:rPr lang="en" sz="2000" dirty="0"/>
              <a:t>GPU/CPU Support</a:t>
            </a:r>
          </a:p>
          <a:p>
            <a:pPr marL="761970" indent="-507987">
              <a:spcBef>
                <a:spcPts val="533"/>
              </a:spcBef>
              <a:defRPr/>
            </a:pPr>
            <a:r>
              <a:rPr lang="en" sz="2000" dirty="0"/>
              <a:t>Many language bindings</a:t>
            </a:r>
          </a:p>
          <a:p>
            <a:pPr marL="761970" indent="-507987">
              <a:spcBef>
                <a:spcPts val="533"/>
              </a:spcBef>
              <a:defRPr/>
            </a:pPr>
            <a:r>
              <a:rPr lang="en" sz="2000" dirty="0"/>
              <a:t>Supports/provides pre-trained models</a:t>
            </a:r>
          </a:p>
        </p:txBody>
      </p:sp>
      <p:pic>
        <p:nvPicPr>
          <p:cNvPr id="18" name="Shape 307" descr="logo.png"/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6234" y="1727097"/>
            <a:ext cx="2543023" cy="21682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9" name="Shape 274"/>
          <p:cNvGrpSpPr/>
          <p:nvPr/>
        </p:nvGrpSpPr>
        <p:grpSpPr>
          <a:xfrm>
            <a:off x="7964730" y="329098"/>
            <a:ext cx="977040" cy="722851"/>
            <a:chOff x="5255200" y="3006475"/>
            <a:chExt cx="511700" cy="378575"/>
          </a:xfrm>
        </p:grpSpPr>
        <p:sp>
          <p:nvSpPr>
            <p:cNvPr id="20" name="Shape 275"/>
            <p:cNvSpPr/>
            <p:nvPr/>
          </p:nvSpPr>
          <p:spPr>
            <a:xfrm>
              <a:off x="5255200" y="3006475"/>
              <a:ext cx="349900" cy="349875"/>
            </a:xfrm>
            <a:custGeom>
              <a:avLst/>
              <a:gdLst/>
              <a:ahLst/>
              <a:cxnLst/>
              <a:rect l="0" t="0" r="0" b="0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Shape 276"/>
            <p:cNvSpPr/>
            <p:nvPr/>
          </p:nvSpPr>
          <p:spPr>
            <a:xfrm>
              <a:off x="5567825" y="3185975"/>
              <a:ext cx="199075" cy="199075"/>
            </a:xfrm>
            <a:custGeom>
              <a:avLst/>
              <a:gdLst/>
              <a:ahLst/>
              <a:cxnLst/>
              <a:rect l="0" t="0" r="0" b="0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521018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6619" y="531167"/>
            <a:ext cx="6866100" cy="857400"/>
          </a:xfrm>
        </p:spPr>
        <p:txBody>
          <a:bodyPr/>
          <a:lstStyle/>
          <a:p>
            <a:r>
              <a:rPr lang="pl-PL" dirty="0" smtClean="0"/>
              <a:t>Biblioteka </a:t>
            </a:r>
            <a:r>
              <a:rPr lang="pl-PL" dirty="0" err="1" smtClean="0">
                <a:solidFill>
                  <a:srgbClr val="FFC000"/>
                </a:solidFill>
              </a:rPr>
              <a:t>Keras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1151840" y="1866672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55599" y="1703943"/>
            <a:ext cx="4826002" cy="3013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761970" indent="-507987">
              <a:spcBef>
                <a:spcPts val="533"/>
              </a:spcBef>
              <a:buClr>
                <a:srgbClr val="FFB600"/>
              </a:buClr>
              <a:buSzPts val="1800"/>
              <a:buFont typeface="Raleway Light"/>
              <a:buChar char="●"/>
            </a:pPr>
            <a:r>
              <a:rPr lang="en-US" sz="1800" dirty="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rPr>
              <a:t>Neural Network library written in </a:t>
            </a:r>
            <a:r>
              <a:rPr lang="pl-PL" sz="1800" dirty="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rPr>
              <a:t>P</a:t>
            </a:r>
            <a:r>
              <a:rPr lang="en-US" sz="1800" dirty="0" err="1" smtClean="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rPr>
              <a:t>ython</a:t>
            </a:r>
            <a:endParaRPr lang="pl-PL" sz="1800" dirty="0">
              <a:solidFill>
                <a:srgbClr val="666666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761970" indent="-507987">
              <a:spcBef>
                <a:spcPts val="533"/>
              </a:spcBef>
              <a:buClr>
                <a:srgbClr val="FFB600"/>
              </a:buClr>
              <a:buSzPts val="1800"/>
              <a:buFont typeface="Raleway Light"/>
              <a:buChar char="●"/>
            </a:pPr>
            <a:r>
              <a:rPr lang="en-US" sz="1800" dirty="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rPr>
              <a:t>Design to be simple and </a:t>
            </a:r>
            <a:r>
              <a:rPr lang="en-US" sz="1800" dirty="0" smtClean="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rPr>
              <a:t>straightforward</a:t>
            </a:r>
            <a:endParaRPr lang="pl-PL" sz="1800" dirty="0">
              <a:solidFill>
                <a:srgbClr val="666666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761970" indent="-507987">
              <a:spcBef>
                <a:spcPts val="533"/>
              </a:spcBef>
              <a:buClr>
                <a:srgbClr val="FFB600"/>
              </a:buClr>
              <a:buSzPts val="1800"/>
              <a:buFont typeface="Raleway Light"/>
              <a:buChar char="●"/>
            </a:pPr>
            <a:r>
              <a:rPr lang="en-US" sz="1800" dirty="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rPr>
              <a:t>Built on top of different deep learning</a:t>
            </a:r>
            <a:br>
              <a:rPr lang="en-US" sz="1800" dirty="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rPr>
            </a:br>
            <a:r>
              <a:rPr lang="en-US" sz="1800" dirty="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rPr>
              <a:t>libraries such as </a:t>
            </a:r>
            <a:r>
              <a:rPr lang="en-US" sz="1800" dirty="0" err="1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rPr>
              <a:t>Tensorflow</a:t>
            </a:r>
            <a:r>
              <a:rPr lang="pl-PL" sz="1800" dirty="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rPr>
              <a:t> (Google)</a:t>
            </a:r>
            <a:r>
              <a:rPr lang="en-US" sz="1800" dirty="0" smtClean="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rPr>
              <a:t>,</a:t>
            </a:r>
            <a:r>
              <a:rPr lang="pl-PL" sz="1800" dirty="0" smtClean="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rPr>
              <a:t> </a:t>
            </a:r>
            <a:r>
              <a:rPr lang="en-US" sz="1800" dirty="0" err="1" smtClean="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rPr>
              <a:t>Theano</a:t>
            </a:r>
            <a:r>
              <a:rPr lang="pl-PL" sz="1800" dirty="0" smtClean="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rPr>
              <a:t> </a:t>
            </a:r>
            <a:r>
              <a:rPr lang="pl-PL" sz="1800" dirty="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rPr>
              <a:t>(UM)</a:t>
            </a:r>
            <a:r>
              <a:rPr lang="en-US" sz="1800" dirty="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rPr>
              <a:t> and</a:t>
            </a:r>
            <a:r>
              <a:rPr lang="pl-PL" sz="1800" dirty="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rPr>
              <a:t> </a:t>
            </a:r>
            <a:r>
              <a:rPr lang="en-US" sz="1800" dirty="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rPr>
              <a:t>CNTK</a:t>
            </a:r>
            <a:r>
              <a:rPr lang="pl-PL" sz="1800" dirty="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rPr>
              <a:t> (MS)</a:t>
            </a:r>
            <a:endParaRPr lang="en-US" sz="1800" dirty="0">
              <a:solidFill>
                <a:srgbClr val="666666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pic>
        <p:nvPicPr>
          <p:cNvPr id="17" name="Picture 2" descr="https://www.safaribooksonline.com/library/view/deep-learning-with/9781617294433/03fig0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829" y="2576286"/>
            <a:ext cx="3273446" cy="16936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0621" y="1757687"/>
            <a:ext cx="1898238" cy="790393"/>
          </a:xfrm>
          <a:prstGeom prst="rect">
            <a:avLst/>
          </a:prstGeom>
        </p:spPr>
      </p:pic>
      <p:grpSp>
        <p:nvGrpSpPr>
          <p:cNvPr id="18" name="Shape 274"/>
          <p:cNvGrpSpPr/>
          <p:nvPr/>
        </p:nvGrpSpPr>
        <p:grpSpPr>
          <a:xfrm>
            <a:off x="7964730" y="329098"/>
            <a:ext cx="977040" cy="722851"/>
            <a:chOff x="5255200" y="3006475"/>
            <a:chExt cx="511700" cy="378575"/>
          </a:xfrm>
        </p:grpSpPr>
        <p:sp>
          <p:nvSpPr>
            <p:cNvPr id="19" name="Shape 275"/>
            <p:cNvSpPr/>
            <p:nvPr/>
          </p:nvSpPr>
          <p:spPr>
            <a:xfrm>
              <a:off x="5255200" y="3006475"/>
              <a:ext cx="349900" cy="349875"/>
            </a:xfrm>
            <a:custGeom>
              <a:avLst/>
              <a:gdLst/>
              <a:ahLst/>
              <a:cxnLst/>
              <a:rect l="0" t="0" r="0" b="0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Shape 276"/>
            <p:cNvSpPr/>
            <p:nvPr/>
          </p:nvSpPr>
          <p:spPr>
            <a:xfrm>
              <a:off x="5567825" y="3185975"/>
              <a:ext cx="199075" cy="199075"/>
            </a:xfrm>
            <a:custGeom>
              <a:avLst/>
              <a:gdLst/>
              <a:ahLst/>
              <a:cxnLst/>
              <a:rect l="0" t="0" r="0" b="0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678310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>
            <a:spLocks noGrp="1"/>
          </p:cNvSpPr>
          <p:nvPr>
            <p:ph type="ctrTitle" idx="4294967295"/>
          </p:nvPr>
        </p:nvSpPr>
        <p:spPr>
          <a:xfrm>
            <a:off x="681175" y="418403"/>
            <a:ext cx="65937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8000" dirty="0" smtClean="0">
                <a:solidFill>
                  <a:srgbClr val="FFB600"/>
                </a:solidFill>
              </a:rPr>
              <a:t>Agenda</a:t>
            </a:r>
            <a:endParaRPr sz="8000" dirty="0">
              <a:solidFill>
                <a:srgbClr val="FFB600"/>
              </a:solidFill>
            </a:endParaRPr>
          </a:p>
        </p:txBody>
      </p:sp>
      <p:sp>
        <p:nvSpPr>
          <p:cNvPr id="81" name="Shape 81"/>
          <p:cNvSpPr txBox="1">
            <a:spLocks noGrp="1"/>
          </p:cNvSpPr>
          <p:nvPr>
            <p:ph type="subTitle" idx="4294967295"/>
          </p:nvPr>
        </p:nvSpPr>
        <p:spPr>
          <a:xfrm>
            <a:off x="685688" y="1851408"/>
            <a:ext cx="8078373" cy="193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>
              <a:lnSpc>
                <a:spcPct val="95000"/>
              </a:lnSpc>
              <a:spcBef>
                <a:spcPct val="0"/>
              </a:spcBef>
              <a:buFont typeface="+mj-lt"/>
              <a:buAutoNum type="arabicPeriod"/>
            </a:pPr>
            <a:r>
              <a:rPr lang="pl-PL" altLang="en-US" sz="1600" dirty="0" err="1" smtClean="0">
                <a:solidFill>
                  <a:schemeClr val="tx1"/>
                </a:solidFill>
                <a:latin typeface="Raleway Light" panose="020B0604020202020204" charset="-18"/>
                <a:cs typeface="Arial" panose="020B0604020202020204" pitchFamily="34" charset="0"/>
              </a:rPr>
              <a:t>Keras</a:t>
            </a:r>
            <a:r>
              <a:rPr lang="pl-PL" altLang="en-US" sz="1600" dirty="0" smtClean="0">
                <a:solidFill>
                  <a:schemeClr val="tx1"/>
                </a:solidFill>
                <a:latin typeface="Raleway Light" panose="020B0604020202020204" charset="-18"/>
                <a:cs typeface="Arial" panose="020B0604020202020204" pitchFamily="34" charset="0"/>
              </a:rPr>
              <a:t> i </a:t>
            </a:r>
            <a:r>
              <a:rPr lang="pl-PL" altLang="en-US" sz="1600" dirty="0" err="1" smtClean="0">
                <a:solidFill>
                  <a:schemeClr val="tx1"/>
                </a:solidFill>
                <a:latin typeface="Raleway Light" panose="020B0604020202020204" charset="-18"/>
                <a:cs typeface="Arial" panose="020B0604020202020204" pitchFamily="34" charset="0"/>
              </a:rPr>
              <a:t>Tensorflow</a:t>
            </a:r>
            <a:endParaRPr lang="pl-PL" altLang="en-US" sz="1600" dirty="0" smtClean="0">
              <a:solidFill>
                <a:schemeClr val="tx1"/>
              </a:solidFill>
              <a:latin typeface="Raleway Light" panose="020B0604020202020204" charset="-18"/>
              <a:cs typeface="Arial" panose="020B0604020202020204" pitchFamily="34" charset="0"/>
            </a:endParaRPr>
          </a:p>
          <a:p>
            <a:pPr marL="342900">
              <a:lnSpc>
                <a:spcPct val="95000"/>
              </a:lnSpc>
              <a:spcBef>
                <a:spcPct val="0"/>
              </a:spcBef>
              <a:buFont typeface="+mj-lt"/>
              <a:buAutoNum type="arabicPeriod"/>
            </a:pPr>
            <a:endParaRPr lang="pl-PL" altLang="en-US" sz="1600" dirty="0">
              <a:solidFill>
                <a:schemeClr val="tx1"/>
              </a:solidFill>
              <a:latin typeface="Raleway Light" panose="020B0604020202020204" charset="-18"/>
              <a:cs typeface="Arial" panose="020B0604020202020204" pitchFamily="34" charset="0"/>
            </a:endParaRPr>
          </a:p>
          <a:p>
            <a:pPr marL="342900">
              <a:lnSpc>
                <a:spcPct val="95000"/>
              </a:lnSpc>
              <a:spcBef>
                <a:spcPct val="0"/>
              </a:spcBef>
              <a:buFont typeface="+mj-lt"/>
              <a:buAutoNum type="arabicPeriod"/>
            </a:pPr>
            <a:r>
              <a:rPr lang="pl-PL" altLang="en-US" sz="1600" dirty="0" err="1" smtClean="0">
                <a:solidFill>
                  <a:schemeClr val="tx1"/>
                </a:solidFill>
                <a:latin typeface="Raleway Light" panose="020B0604020202020204" charset="-18"/>
                <a:cs typeface="Arial" panose="020B0604020202020204" pitchFamily="34" charset="0"/>
              </a:rPr>
              <a:t>Keras</a:t>
            </a:r>
            <a:r>
              <a:rPr lang="pl-PL" altLang="en-US" sz="1600" dirty="0" smtClean="0">
                <a:solidFill>
                  <a:schemeClr val="tx1"/>
                </a:solidFill>
                <a:latin typeface="Raleway Light" panose="020B0604020202020204" charset="-18"/>
                <a:cs typeface="Arial" panose="020B0604020202020204" pitchFamily="34" charset="0"/>
              </a:rPr>
              <a:t> w 30 sekund</a:t>
            </a:r>
            <a:endParaRPr lang="pl-PL" altLang="en-US" sz="1600" dirty="0">
              <a:solidFill>
                <a:schemeClr val="tx1"/>
              </a:solidFill>
              <a:latin typeface="Raleway Light" panose="020B0604020202020204" charset="-18"/>
              <a:cs typeface="Arial" panose="020B0604020202020204" pitchFamily="34" charset="0"/>
            </a:endParaRPr>
          </a:p>
          <a:p>
            <a:pPr marL="342900">
              <a:lnSpc>
                <a:spcPct val="95000"/>
              </a:lnSpc>
              <a:spcBef>
                <a:spcPct val="0"/>
              </a:spcBef>
              <a:buFont typeface="+mj-lt"/>
              <a:buAutoNum type="arabicPeriod"/>
            </a:pPr>
            <a:endParaRPr lang="pl-PL" altLang="en-US" sz="1600" dirty="0">
              <a:solidFill>
                <a:schemeClr val="tx1"/>
              </a:solidFill>
              <a:latin typeface="Raleway Light" panose="020B0604020202020204" charset="-18"/>
              <a:cs typeface="Arial" panose="020B0604020202020204" pitchFamily="34" charset="0"/>
            </a:endParaRPr>
          </a:p>
          <a:p>
            <a:pPr marL="342900">
              <a:lnSpc>
                <a:spcPct val="95000"/>
              </a:lnSpc>
              <a:spcBef>
                <a:spcPct val="0"/>
              </a:spcBef>
              <a:buFont typeface="+mj-lt"/>
              <a:buAutoNum type="arabicPeriod"/>
            </a:pPr>
            <a:r>
              <a:rPr lang="pl-PL" altLang="en-US" sz="1600" dirty="0" err="1" smtClean="0">
                <a:solidFill>
                  <a:schemeClr val="tx1"/>
                </a:solidFill>
                <a:latin typeface="Raleway Light" panose="020B0604020202020204" charset="-18"/>
                <a:cs typeface="Arial" panose="020B0604020202020204" pitchFamily="34" charset="0"/>
              </a:rPr>
              <a:t>Konwolucyjna</a:t>
            </a:r>
            <a:r>
              <a:rPr lang="pl-PL" altLang="en-US" sz="1600" dirty="0" smtClean="0">
                <a:solidFill>
                  <a:schemeClr val="tx1"/>
                </a:solidFill>
                <a:latin typeface="Raleway Light" panose="020B0604020202020204" charset="-18"/>
                <a:cs typeface="Arial" panose="020B0604020202020204" pitchFamily="34" charset="0"/>
              </a:rPr>
              <a:t> sieć neuronowa</a:t>
            </a:r>
            <a:endParaRPr lang="pl-PL" altLang="en-US" sz="1600" dirty="0">
              <a:solidFill>
                <a:schemeClr val="tx1"/>
              </a:solidFill>
              <a:latin typeface="Raleway Light" panose="020B0604020202020204" charset="-18"/>
              <a:cs typeface="Arial" panose="020B0604020202020204" pitchFamily="34" charset="0"/>
            </a:endParaRPr>
          </a:p>
          <a:p>
            <a:pPr marL="342900">
              <a:lnSpc>
                <a:spcPct val="95000"/>
              </a:lnSpc>
              <a:spcBef>
                <a:spcPct val="0"/>
              </a:spcBef>
              <a:buFont typeface="+mj-lt"/>
              <a:buAutoNum type="arabicPeriod"/>
            </a:pPr>
            <a:endParaRPr lang="pl-PL" altLang="en-US" sz="1600" dirty="0">
              <a:solidFill>
                <a:schemeClr val="tx1"/>
              </a:solidFill>
              <a:latin typeface="Raleway Light" panose="020B0604020202020204" charset="-18"/>
              <a:cs typeface="Arial" panose="020B0604020202020204" pitchFamily="34" charset="0"/>
            </a:endParaRPr>
          </a:p>
          <a:p>
            <a:pPr marL="342900">
              <a:lnSpc>
                <a:spcPct val="95000"/>
              </a:lnSpc>
              <a:spcBef>
                <a:spcPct val="0"/>
              </a:spcBef>
              <a:buFont typeface="+mj-lt"/>
              <a:buAutoNum type="arabicPeriod"/>
            </a:pPr>
            <a:r>
              <a:rPr lang="pl-PL" altLang="en-US" sz="1600" dirty="0" smtClean="0">
                <a:solidFill>
                  <a:schemeClr val="tx1"/>
                </a:solidFill>
                <a:latin typeface="Raleway Light" panose="020B0604020202020204" charset="-18"/>
                <a:cs typeface="Arial" panose="020B0604020202020204" pitchFamily="34" charset="0"/>
              </a:rPr>
              <a:t>Transfer learning</a:t>
            </a:r>
          </a:p>
          <a:p>
            <a:pPr marL="342900">
              <a:lnSpc>
                <a:spcPct val="95000"/>
              </a:lnSpc>
              <a:spcBef>
                <a:spcPct val="0"/>
              </a:spcBef>
              <a:buFont typeface="+mj-lt"/>
              <a:buAutoNum type="arabicPeriod"/>
            </a:pPr>
            <a:endParaRPr lang="pl-PL" altLang="en-US" sz="1600" dirty="0">
              <a:solidFill>
                <a:schemeClr val="tx1"/>
              </a:solidFill>
              <a:latin typeface="Raleway Light" panose="020B0604020202020204" charset="-18"/>
              <a:cs typeface="Arial" panose="020B0604020202020204" pitchFamily="34" charset="0"/>
            </a:endParaRPr>
          </a:p>
          <a:p>
            <a:pPr marL="342900">
              <a:lnSpc>
                <a:spcPct val="95000"/>
              </a:lnSpc>
              <a:spcBef>
                <a:spcPct val="0"/>
              </a:spcBef>
              <a:buFont typeface="+mj-lt"/>
              <a:buAutoNum type="arabicPeriod"/>
            </a:pPr>
            <a:r>
              <a:rPr lang="pl-PL" altLang="en-US" sz="1600" dirty="0" smtClean="0">
                <a:solidFill>
                  <a:schemeClr val="tx1"/>
                </a:solidFill>
                <a:latin typeface="Raleway Light" panose="020B0604020202020204" charset="-18"/>
                <a:cs typeface="Arial" panose="020B0604020202020204" pitchFamily="34" charset="0"/>
              </a:rPr>
              <a:t>Ważne techniki</a:t>
            </a:r>
            <a:endParaRPr lang="en-US" altLang="en-US" sz="1600" dirty="0" smtClean="0">
              <a:solidFill>
                <a:schemeClr val="tx1"/>
              </a:solidFill>
              <a:latin typeface="Raleway Light" panose="020B0604020202020204" charset="-18"/>
              <a:cs typeface="Arial" panose="020B0604020202020204" pitchFamily="34" charset="0"/>
            </a:endParaRPr>
          </a:p>
          <a:p>
            <a:pPr marL="342900">
              <a:lnSpc>
                <a:spcPct val="95000"/>
              </a:lnSpc>
              <a:spcBef>
                <a:spcPct val="0"/>
              </a:spcBef>
              <a:buFont typeface="+mj-lt"/>
              <a:buAutoNum type="arabicPeriod"/>
            </a:pPr>
            <a:endParaRPr lang="en-US" altLang="en-US" sz="1600" dirty="0" smtClean="0">
              <a:solidFill>
                <a:schemeClr val="tx1"/>
              </a:solidFill>
              <a:latin typeface="Raleway Light" panose="020B0604020202020204" charset="-18"/>
              <a:cs typeface="Arial" panose="020B0604020202020204" pitchFamily="34" charset="0"/>
            </a:endParaRPr>
          </a:p>
          <a:p>
            <a:pPr marL="800100" lvl="1">
              <a:lnSpc>
                <a:spcPct val="95000"/>
              </a:lnSpc>
              <a:spcBef>
                <a:spcPct val="0"/>
              </a:spcBef>
              <a:buFont typeface="+mj-lt"/>
              <a:buAutoNum type="arabicPeriod"/>
            </a:pPr>
            <a:r>
              <a:rPr lang="pl-PL" altLang="en-US" sz="1600" dirty="0" err="1" smtClean="0">
                <a:solidFill>
                  <a:schemeClr val="tx1"/>
                </a:solidFill>
                <a:latin typeface="Raleway Light" panose="020B0604020202020204" charset="-18"/>
                <a:cs typeface="Arial" panose="020B0604020202020204" pitchFamily="34" charset="0"/>
              </a:rPr>
              <a:t>Dropout</a:t>
            </a:r>
            <a:endParaRPr lang="en-US" altLang="en-US" sz="1600" dirty="0" smtClean="0">
              <a:solidFill>
                <a:schemeClr val="tx1"/>
              </a:solidFill>
              <a:latin typeface="Raleway Light" panose="020B0604020202020204" charset="-18"/>
              <a:cs typeface="Arial" panose="020B0604020202020204" pitchFamily="34" charset="0"/>
            </a:endParaRPr>
          </a:p>
          <a:p>
            <a:pPr marL="342900">
              <a:lnSpc>
                <a:spcPct val="95000"/>
              </a:lnSpc>
              <a:spcBef>
                <a:spcPct val="0"/>
              </a:spcBef>
              <a:buFont typeface="+mj-lt"/>
              <a:buAutoNum type="arabicPeriod"/>
            </a:pPr>
            <a:endParaRPr lang="en-US" altLang="en-US" sz="1600" dirty="0">
              <a:solidFill>
                <a:schemeClr val="tx1"/>
              </a:solidFill>
              <a:latin typeface="Raleway Light" panose="020B0604020202020204" charset="-18"/>
              <a:cs typeface="Arial" panose="020B0604020202020204" pitchFamily="34" charset="0"/>
            </a:endParaRPr>
          </a:p>
          <a:p>
            <a:pPr marL="800100" lvl="1">
              <a:lnSpc>
                <a:spcPct val="95000"/>
              </a:lnSpc>
              <a:spcBef>
                <a:spcPct val="0"/>
              </a:spcBef>
              <a:buFont typeface="+mj-lt"/>
              <a:buAutoNum type="arabicPeriod"/>
            </a:pPr>
            <a:r>
              <a:rPr lang="pl-PL" altLang="en-US" sz="1600" dirty="0" err="1" smtClean="0">
                <a:solidFill>
                  <a:schemeClr val="tx1"/>
                </a:solidFill>
                <a:latin typeface="Raleway Light" panose="020B0604020202020204" charset="-18"/>
                <a:cs typeface="Arial" panose="020B0604020202020204" pitchFamily="34" charset="0"/>
              </a:rPr>
              <a:t>Optymizers</a:t>
            </a:r>
            <a:endParaRPr lang="en-US" altLang="en-US" sz="1600" dirty="0">
              <a:solidFill>
                <a:schemeClr val="tx1"/>
              </a:solidFill>
              <a:latin typeface="Raleway Light" panose="020B0604020202020204" charset="-18"/>
              <a:cs typeface="Arial" panose="020B0604020202020204" pitchFamily="34" charset="0"/>
            </a:endParaRPr>
          </a:p>
          <a:p>
            <a:pPr marL="342900">
              <a:lnSpc>
                <a:spcPct val="95000"/>
              </a:lnSpc>
              <a:spcBef>
                <a:spcPct val="0"/>
              </a:spcBef>
              <a:buFont typeface="+mj-lt"/>
              <a:buAutoNum type="arabicPeriod"/>
            </a:pPr>
            <a:endParaRPr lang="pl-PL" altLang="en-US" sz="1600" dirty="0">
              <a:solidFill>
                <a:schemeClr val="tx1"/>
              </a:solidFill>
              <a:latin typeface="Raleway Light" panose="020B0604020202020204" charset="-18"/>
              <a:cs typeface="Arial" panose="020B0604020202020204" pitchFamily="34" charset="0"/>
            </a:endParaRPr>
          </a:p>
        </p:txBody>
      </p:sp>
      <p:sp>
        <p:nvSpPr>
          <p:cNvPr id="83" name="Shape 83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7960" y="-62120"/>
            <a:ext cx="3114342" cy="225140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660742" y="358137"/>
            <a:ext cx="7390728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pl-PL" sz="4400" dirty="0" err="1" smtClean="0"/>
              <a:t>Keras</a:t>
            </a:r>
            <a:r>
              <a:rPr lang="pl-PL" sz="4400" dirty="0" smtClean="0"/>
              <a:t> </a:t>
            </a:r>
            <a:r>
              <a:rPr lang="pl-PL" sz="4400" dirty="0" err="1" smtClean="0">
                <a:solidFill>
                  <a:srgbClr val="FFC000"/>
                </a:solidFill>
              </a:rPr>
              <a:t>workflow</a:t>
            </a:r>
            <a:endParaRPr sz="4400" dirty="0">
              <a:solidFill>
                <a:srgbClr val="FFC000"/>
              </a:solidFill>
            </a:endParaRPr>
          </a:p>
        </p:txBody>
      </p:sp>
      <p:sp>
        <p:nvSpPr>
          <p:cNvPr id="137" name="Shape 137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972" y="1610499"/>
            <a:ext cx="7641771" cy="2609690"/>
          </a:xfrm>
          <a:prstGeom prst="rect">
            <a:avLst/>
          </a:prstGeom>
        </p:spPr>
      </p:pic>
      <p:grpSp>
        <p:nvGrpSpPr>
          <p:cNvPr id="15" name="Shape 274"/>
          <p:cNvGrpSpPr/>
          <p:nvPr/>
        </p:nvGrpSpPr>
        <p:grpSpPr>
          <a:xfrm>
            <a:off x="7964730" y="329098"/>
            <a:ext cx="977040" cy="722851"/>
            <a:chOff x="5255200" y="3006475"/>
            <a:chExt cx="511700" cy="378575"/>
          </a:xfrm>
        </p:grpSpPr>
        <p:sp>
          <p:nvSpPr>
            <p:cNvPr id="16" name="Shape 275"/>
            <p:cNvSpPr/>
            <p:nvPr/>
          </p:nvSpPr>
          <p:spPr>
            <a:xfrm>
              <a:off x="5255200" y="3006475"/>
              <a:ext cx="349900" cy="349875"/>
            </a:xfrm>
            <a:custGeom>
              <a:avLst/>
              <a:gdLst/>
              <a:ahLst/>
              <a:cxnLst/>
              <a:rect l="0" t="0" r="0" b="0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Shape 276"/>
            <p:cNvSpPr/>
            <p:nvPr/>
          </p:nvSpPr>
          <p:spPr>
            <a:xfrm>
              <a:off x="5567825" y="3185975"/>
              <a:ext cx="199075" cy="199075"/>
            </a:xfrm>
            <a:custGeom>
              <a:avLst/>
              <a:gdLst/>
              <a:ahLst/>
              <a:cxnLst/>
              <a:rect l="0" t="0" r="0" b="0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272233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grpSp>
        <p:nvGrpSpPr>
          <p:cNvPr id="10" name="Shape 341"/>
          <p:cNvGrpSpPr/>
          <p:nvPr/>
        </p:nvGrpSpPr>
        <p:grpSpPr>
          <a:xfrm>
            <a:off x="7928658" y="371176"/>
            <a:ext cx="832264" cy="832591"/>
            <a:chOff x="570875" y="4322250"/>
            <a:chExt cx="443300" cy="443325"/>
          </a:xfrm>
        </p:grpSpPr>
        <p:sp>
          <p:nvSpPr>
            <p:cNvPr id="11" name="Shape 342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0" t="0" r="0" b="0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Shape 343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0" t="0" r="0" b="0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Shape 344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0" t="0" r="0" b="0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Shape 345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0" t="0" r="0" b="0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3133" y="1103085"/>
            <a:ext cx="4326603" cy="3599543"/>
          </a:xfrm>
          <a:prstGeom prst="rect">
            <a:avLst/>
          </a:prstGeom>
        </p:spPr>
      </p:pic>
      <p:sp>
        <p:nvSpPr>
          <p:cNvPr id="15" name="Shape 135"/>
          <p:cNvSpPr txBox="1">
            <a:spLocks/>
          </p:cNvSpPr>
          <p:nvPr/>
        </p:nvSpPr>
        <p:spPr>
          <a:xfrm>
            <a:off x="660742" y="358137"/>
            <a:ext cx="7390728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r>
              <a:rPr lang="pl-PL" sz="4400" smtClean="0"/>
              <a:t>Keras </a:t>
            </a:r>
            <a:r>
              <a:rPr lang="pl-PL" sz="4400" smtClean="0">
                <a:solidFill>
                  <a:srgbClr val="FFC000"/>
                </a:solidFill>
              </a:rPr>
              <a:t>workflow</a:t>
            </a:r>
            <a:endParaRPr lang="pl-PL" sz="44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3940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>
            <a:spLocks noGrp="1"/>
          </p:cNvSpPr>
          <p:nvPr>
            <p:ph type="ctrTitle"/>
          </p:nvPr>
        </p:nvSpPr>
        <p:spPr>
          <a:xfrm>
            <a:off x="636563" y="3394557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pl-PL" dirty="0" err="1" smtClean="0">
                <a:solidFill>
                  <a:schemeClr val="tx1"/>
                </a:solidFill>
              </a:rPr>
              <a:t>Keras</a:t>
            </a:r>
            <a:r>
              <a:rPr lang="pl-PL" dirty="0" smtClean="0">
                <a:solidFill>
                  <a:schemeClr val="tx1"/>
                </a:solidFill>
              </a:rPr>
              <a:t> in </a:t>
            </a:r>
            <a:r>
              <a:rPr lang="pl-PL" dirty="0" smtClean="0">
                <a:solidFill>
                  <a:schemeClr val="bg1"/>
                </a:solidFill>
              </a:rPr>
              <a:t>30 </a:t>
            </a:r>
            <a:r>
              <a:rPr lang="pl-PL" dirty="0" err="1" smtClean="0">
                <a:solidFill>
                  <a:schemeClr val="bg1"/>
                </a:solidFill>
              </a:rPr>
              <a:t>seconds</a:t>
            </a:r>
            <a:endParaRPr lang="en-US" dirty="0"/>
          </a:p>
        </p:txBody>
      </p:sp>
      <p:sp>
        <p:nvSpPr>
          <p:cNvPr id="90" name="Shape 90"/>
          <p:cNvSpPr txBox="1"/>
          <p:nvPr/>
        </p:nvSpPr>
        <p:spPr>
          <a:xfrm>
            <a:off x="7811325" y="0"/>
            <a:ext cx="960900" cy="13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9600" dirty="0" smtClean="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2</a:t>
            </a:r>
            <a:endParaRPr sz="9600" dirty="0">
              <a:solidFill>
                <a:srgbClr val="434343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29292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660742" y="358137"/>
            <a:ext cx="7390728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pl-PL" sz="4400" dirty="0" err="1" smtClean="0"/>
              <a:t>Keras</a:t>
            </a:r>
            <a:r>
              <a:rPr lang="pl-PL" sz="4400" dirty="0" smtClean="0"/>
              <a:t> w </a:t>
            </a:r>
            <a:r>
              <a:rPr lang="pl-PL" sz="4400" dirty="0" smtClean="0">
                <a:solidFill>
                  <a:srgbClr val="FFC000"/>
                </a:solidFill>
              </a:rPr>
              <a:t>30 sekund</a:t>
            </a:r>
            <a:endParaRPr sz="4400" dirty="0">
              <a:solidFill>
                <a:srgbClr val="FFC000"/>
              </a:solidFill>
            </a:endParaRPr>
          </a:p>
        </p:txBody>
      </p:sp>
      <p:sp>
        <p:nvSpPr>
          <p:cNvPr id="137" name="Shape 137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783" y="1211799"/>
            <a:ext cx="5484132" cy="3242044"/>
          </a:xfrm>
          <a:prstGeom prst="rect">
            <a:avLst/>
          </a:prstGeom>
        </p:spPr>
      </p:pic>
      <p:grpSp>
        <p:nvGrpSpPr>
          <p:cNvPr id="15" name="Shape 72"/>
          <p:cNvGrpSpPr/>
          <p:nvPr/>
        </p:nvGrpSpPr>
        <p:grpSpPr>
          <a:xfrm>
            <a:off x="8087089" y="356400"/>
            <a:ext cx="618316" cy="748360"/>
            <a:chOff x="584925" y="922575"/>
            <a:chExt cx="415200" cy="502525"/>
          </a:xfrm>
        </p:grpSpPr>
        <p:sp>
          <p:nvSpPr>
            <p:cNvPr id="16" name="Shape 73"/>
            <p:cNvSpPr/>
            <p:nvPr/>
          </p:nvSpPr>
          <p:spPr>
            <a:xfrm>
              <a:off x="584925" y="961025"/>
              <a:ext cx="378575" cy="464075"/>
            </a:xfrm>
            <a:custGeom>
              <a:avLst/>
              <a:gdLst/>
              <a:ahLst/>
              <a:cxnLst/>
              <a:rect l="0" t="0" r="0" b="0"/>
              <a:pathLst>
                <a:path w="15143" h="18563" extrusionOk="0">
                  <a:moveTo>
                    <a:pt x="782" y="1"/>
                  </a:moveTo>
                  <a:lnTo>
                    <a:pt x="635" y="25"/>
                  </a:lnTo>
                  <a:lnTo>
                    <a:pt x="489" y="50"/>
                  </a:lnTo>
                  <a:lnTo>
                    <a:pt x="342" y="123"/>
                  </a:lnTo>
                  <a:lnTo>
                    <a:pt x="220" y="196"/>
                  </a:lnTo>
                  <a:lnTo>
                    <a:pt x="122" y="294"/>
                  </a:lnTo>
                  <a:lnTo>
                    <a:pt x="73" y="416"/>
                  </a:lnTo>
                  <a:lnTo>
                    <a:pt x="24" y="563"/>
                  </a:lnTo>
                  <a:lnTo>
                    <a:pt x="0" y="709"/>
                  </a:lnTo>
                  <a:lnTo>
                    <a:pt x="0" y="17708"/>
                  </a:lnTo>
                  <a:lnTo>
                    <a:pt x="24" y="17879"/>
                  </a:lnTo>
                  <a:lnTo>
                    <a:pt x="73" y="18025"/>
                  </a:lnTo>
                  <a:lnTo>
                    <a:pt x="122" y="18172"/>
                  </a:lnTo>
                  <a:lnTo>
                    <a:pt x="220" y="18294"/>
                  </a:lnTo>
                  <a:lnTo>
                    <a:pt x="342" y="18416"/>
                  </a:lnTo>
                  <a:lnTo>
                    <a:pt x="489" y="18489"/>
                  </a:lnTo>
                  <a:lnTo>
                    <a:pt x="635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8"/>
                  </a:lnTo>
                  <a:lnTo>
                    <a:pt x="14654" y="18489"/>
                  </a:lnTo>
                  <a:lnTo>
                    <a:pt x="14800" y="18416"/>
                  </a:lnTo>
                  <a:lnTo>
                    <a:pt x="14923" y="18294"/>
                  </a:lnTo>
                  <a:lnTo>
                    <a:pt x="15020" y="18172"/>
                  </a:lnTo>
                  <a:lnTo>
                    <a:pt x="15069" y="18025"/>
                  </a:lnTo>
                  <a:lnTo>
                    <a:pt x="15118" y="17879"/>
                  </a:lnTo>
                  <a:lnTo>
                    <a:pt x="15142" y="17708"/>
                  </a:lnTo>
                  <a:lnTo>
                    <a:pt x="15142" y="17586"/>
                  </a:lnTo>
                  <a:lnTo>
                    <a:pt x="1759" y="17586"/>
                  </a:lnTo>
                  <a:lnTo>
                    <a:pt x="1612" y="17561"/>
                  </a:lnTo>
                  <a:lnTo>
                    <a:pt x="1465" y="17512"/>
                  </a:lnTo>
                  <a:lnTo>
                    <a:pt x="1319" y="17439"/>
                  </a:lnTo>
                  <a:lnTo>
                    <a:pt x="1197" y="17317"/>
                  </a:lnTo>
                  <a:lnTo>
                    <a:pt x="1099" y="17195"/>
                  </a:lnTo>
                  <a:lnTo>
                    <a:pt x="1050" y="17048"/>
                  </a:lnTo>
                  <a:lnTo>
                    <a:pt x="1001" y="16902"/>
                  </a:lnTo>
                  <a:lnTo>
                    <a:pt x="977" y="16731"/>
                  </a:lnTo>
                  <a:lnTo>
                    <a:pt x="977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Shape 74"/>
            <p:cNvSpPr/>
            <p:nvPr/>
          </p:nvSpPr>
          <p:spPr>
            <a:xfrm>
              <a:off x="621550" y="922575"/>
              <a:ext cx="378575" cy="464050"/>
            </a:xfrm>
            <a:custGeom>
              <a:avLst/>
              <a:gdLst/>
              <a:ahLst/>
              <a:cxnLst/>
              <a:rect l="0" t="0" r="0" b="0"/>
              <a:pathLst>
                <a:path w="15143" h="18562" extrusionOk="0">
                  <a:moveTo>
                    <a:pt x="13140" y="6472"/>
                  </a:moveTo>
                  <a:lnTo>
                    <a:pt x="13238" y="6497"/>
                  </a:lnTo>
                  <a:lnTo>
                    <a:pt x="13311" y="6546"/>
                  </a:lnTo>
                  <a:lnTo>
                    <a:pt x="13360" y="6619"/>
                  </a:lnTo>
                  <a:lnTo>
                    <a:pt x="13384" y="6717"/>
                  </a:lnTo>
                  <a:lnTo>
                    <a:pt x="13360" y="6814"/>
                  </a:lnTo>
                  <a:lnTo>
                    <a:pt x="13311" y="6888"/>
                  </a:lnTo>
                  <a:lnTo>
                    <a:pt x="13238" y="6936"/>
                  </a:lnTo>
                  <a:lnTo>
                    <a:pt x="13140" y="6961"/>
                  </a:lnTo>
                  <a:lnTo>
                    <a:pt x="2003" y="6961"/>
                  </a:lnTo>
                  <a:lnTo>
                    <a:pt x="1905" y="6936"/>
                  </a:lnTo>
                  <a:lnTo>
                    <a:pt x="1832" y="6888"/>
                  </a:lnTo>
                  <a:lnTo>
                    <a:pt x="1783" y="6814"/>
                  </a:lnTo>
                  <a:lnTo>
                    <a:pt x="1759" y="6717"/>
                  </a:lnTo>
                  <a:lnTo>
                    <a:pt x="1783" y="6619"/>
                  </a:lnTo>
                  <a:lnTo>
                    <a:pt x="1832" y="6546"/>
                  </a:lnTo>
                  <a:lnTo>
                    <a:pt x="1905" y="6497"/>
                  </a:lnTo>
                  <a:lnTo>
                    <a:pt x="2003" y="6472"/>
                  </a:lnTo>
                  <a:close/>
                  <a:moveTo>
                    <a:pt x="13238" y="8793"/>
                  </a:moveTo>
                  <a:lnTo>
                    <a:pt x="13311" y="8866"/>
                  </a:lnTo>
                  <a:lnTo>
                    <a:pt x="13360" y="8939"/>
                  </a:lnTo>
                  <a:lnTo>
                    <a:pt x="13384" y="9037"/>
                  </a:lnTo>
                  <a:lnTo>
                    <a:pt x="13360" y="9135"/>
                  </a:lnTo>
                  <a:lnTo>
                    <a:pt x="13311" y="9208"/>
                  </a:lnTo>
                  <a:lnTo>
                    <a:pt x="13238" y="9257"/>
                  </a:lnTo>
                  <a:lnTo>
                    <a:pt x="13140" y="9281"/>
                  </a:lnTo>
                  <a:lnTo>
                    <a:pt x="2003" y="9281"/>
                  </a:lnTo>
                  <a:lnTo>
                    <a:pt x="1905" y="9257"/>
                  </a:lnTo>
                  <a:lnTo>
                    <a:pt x="1832" y="9208"/>
                  </a:lnTo>
                  <a:lnTo>
                    <a:pt x="1783" y="9135"/>
                  </a:lnTo>
                  <a:lnTo>
                    <a:pt x="1759" y="9037"/>
                  </a:lnTo>
                  <a:lnTo>
                    <a:pt x="1783" y="8939"/>
                  </a:lnTo>
                  <a:lnTo>
                    <a:pt x="1832" y="8866"/>
                  </a:lnTo>
                  <a:lnTo>
                    <a:pt x="1905" y="8793"/>
                  </a:lnTo>
                  <a:close/>
                  <a:moveTo>
                    <a:pt x="13140" y="11088"/>
                  </a:moveTo>
                  <a:lnTo>
                    <a:pt x="13238" y="11113"/>
                  </a:lnTo>
                  <a:lnTo>
                    <a:pt x="13311" y="11162"/>
                  </a:lnTo>
                  <a:lnTo>
                    <a:pt x="13360" y="11235"/>
                  </a:lnTo>
                  <a:lnTo>
                    <a:pt x="13384" y="11333"/>
                  </a:lnTo>
                  <a:lnTo>
                    <a:pt x="13360" y="11430"/>
                  </a:lnTo>
                  <a:lnTo>
                    <a:pt x="13311" y="11504"/>
                  </a:lnTo>
                  <a:lnTo>
                    <a:pt x="13238" y="11552"/>
                  </a:lnTo>
                  <a:lnTo>
                    <a:pt x="13140" y="11577"/>
                  </a:lnTo>
                  <a:lnTo>
                    <a:pt x="2003" y="11577"/>
                  </a:lnTo>
                  <a:lnTo>
                    <a:pt x="1905" y="11552"/>
                  </a:lnTo>
                  <a:lnTo>
                    <a:pt x="1832" y="11504"/>
                  </a:lnTo>
                  <a:lnTo>
                    <a:pt x="1783" y="11430"/>
                  </a:lnTo>
                  <a:lnTo>
                    <a:pt x="1759" y="11333"/>
                  </a:lnTo>
                  <a:lnTo>
                    <a:pt x="1783" y="11235"/>
                  </a:lnTo>
                  <a:lnTo>
                    <a:pt x="1832" y="11162"/>
                  </a:lnTo>
                  <a:lnTo>
                    <a:pt x="1905" y="11113"/>
                  </a:lnTo>
                  <a:lnTo>
                    <a:pt x="2003" y="11088"/>
                  </a:lnTo>
                  <a:close/>
                  <a:moveTo>
                    <a:pt x="8255" y="13409"/>
                  </a:moveTo>
                  <a:lnTo>
                    <a:pt x="8353" y="13433"/>
                  </a:lnTo>
                  <a:lnTo>
                    <a:pt x="8426" y="13482"/>
                  </a:lnTo>
                  <a:lnTo>
                    <a:pt x="8475" y="13555"/>
                  </a:lnTo>
                  <a:lnTo>
                    <a:pt x="8500" y="13653"/>
                  </a:lnTo>
                  <a:lnTo>
                    <a:pt x="8475" y="13750"/>
                  </a:lnTo>
                  <a:lnTo>
                    <a:pt x="8426" y="13824"/>
                  </a:lnTo>
                  <a:lnTo>
                    <a:pt x="8353" y="13873"/>
                  </a:lnTo>
                  <a:lnTo>
                    <a:pt x="8255" y="13897"/>
                  </a:lnTo>
                  <a:lnTo>
                    <a:pt x="2003" y="13897"/>
                  </a:lnTo>
                  <a:lnTo>
                    <a:pt x="1905" y="13873"/>
                  </a:lnTo>
                  <a:lnTo>
                    <a:pt x="1832" y="13824"/>
                  </a:lnTo>
                  <a:lnTo>
                    <a:pt x="1783" y="13750"/>
                  </a:lnTo>
                  <a:lnTo>
                    <a:pt x="1759" y="13653"/>
                  </a:lnTo>
                  <a:lnTo>
                    <a:pt x="1783" y="13555"/>
                  </a:lnTo>
                  <a:lnTo>
                    <a:pt x="1832" y="13482"/>
                  </a:lnTo>
                  <a:lnTo>
                    <a:pt x="1905" y="13433"/>
                  </a:lnTo>
                  <a:lnTo>
                    <a:pt x="2003" y="13409"/>
                  </a:lnTo>
                  <a:close/>
                  <a:moveTo>
                    <a:pt x="635" y="0"/>
                  </a:moveTo>
                  <a:lnTo>
                    <a:pt x="489" y="49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3" y="342"/>
                  </a:lnTo>
                  <a:lnTo>
                    <a:pt x="74" y="464"/>
                  </a:lnTo>
                  <a:lnTo>
                    <a:pt x="25" y="611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5" y="17927"/>
                  </a:lnTo>
                  <a:lnTo>
                    <a:pt x="74" y="18073"/>
                  </a:lnTo>
                  <a:lnTo>
                    <a:pt x="123" y="18195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95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5" y="3835"/>
                  </a:lnTo>
                  <a:lnTo>
                    <a:pt x="12065" y="3761"/>
                  </a:lnTo>
                  <a:lnTo>
                    <a:pt x="11846" y="3639"/>
                  </a:lnTo>
                  <a:lnTo>
                    <a:pt x="11650" y="3468"/>
                  </a:lnTo>
                  <a:lnTo>
                    <a:pt x="11504" y="3297"/>
                  </a:lnTo>
                  <a:lnTo>
                    <a:pt x="11382" y="3078"/>
                  </a:lnTo>
                  <a:lnTo>
                    <a:pt x="11308" y="2833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Shape 75"/>
            <p:cNvSpPr/>
            <p:nvPr/>
          </p:nvSpPr>
          <p:spPr>
            <a:xfrm>
              <a:off x="915850" y="922575"/>
              <a:ext cx="84275" cy="84275"/>
            </a:xfrm>
            <a:custGeom>
              <a:avLst/>
              <a:gdLst/>
              <a:ahLst/>
              <a:cxnLst/>
              <a:rect l="0" t="0" r="0" b="0"/>
              <a:pathLst>
                <a:path w="3371" h="3371" extrusionOk="0">
                  <a:moveTo>
                    <a:pt x="0" y="0"/>
                  </a:moveTo>
                  <a:lnTo>
                    <a:pt x="0" y="2589"/>
                  </a:lnTo>
                  <a:lnTo>
                    <a:pt x="0" y="2736"/>
                  </a:lnTo>
                  <a:lnTo>
                    <a:pt x="49" y="2882"/>
                  </a:lnTo>
                  <a:lnTo>
                    <a:pt x="122" y="3029"/>
                  </a:lnTo>
                  <a:lnTo>
                    <a:pt x="220" y="3126"/>
                  </a:lnTo>
                  <a:lnTo>
                    <a:pt x="342" y="3224"/>
                  </a:lnTo>
                  <a:lnTo>
                    <a:pt x="464" y="3297"/>
                  </a:lnTo>
                  <a:lnTo>
                    <a:pt x="611" y="3346"/>
                  </a:lnTo>
                  <a:lnTo>
                    <a:pt x="782" y="3371"/>
                  </a:lnTo>
                  <a:lnTo>
                    <a:pt x="3371" y="33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92614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660742" y="358137"/>
            <a:ext cx="7390728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pl-PL" sz="4400" dirty="0" err="1" smtClean="0"/>
              <a:t>Keras</a:t>
            </a:r>
            <a:r>
              <a:rPr lang="pl-PL" sz="4400" dirty="0" smtClean="0"/>
              <a:t> w </a:t>
            </a:r>
            <a:r>
              <a:rPr lang="pl-PL" sz="4400" dirty="0" smtClean="0">
                <a:solidFill>
                  <a:srgbClr val="FFC000"/>
                </a:solidFill>
              </a:rPr>
              <a:t>30 sekund</a:t>
            </a:r>
            <a:endParaRPr sz="4400" dirty="0">
              <a:solidFill>
                <a:srgbClr val="FFC000"/>
              </a:solidFill>
            </a:endParaRPr>
          </a:p>
        </p:txBody>
      </p:sp>
      <p:sp>
        <p:nvSpPr>
          <p:cNvPr id="137" name="Shape 137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108" y="1502230"/>
            <a:ext cx="7228407" cy="2693074"/>
          </a:xfrm>
          <a:prstGeom prst="rect">
            <a:avLst/>
          </a:prstGeom>
        </p:spPr>
      </p:pic>
      <p:grpSp>
        <p:nvGrpSpPr>
          <p:cNvPr id="15" name="Shape 72"/>
          <p:cNvGrpSpPr/>
          <p:nvPr/>
        </p:nvGrpSpPr>
        <p:grpSpPr>
          <a:xfrm>
            <a:off x="8087089" y="356400"/>
            <a:ext cx="618316" cy="748360"/>
            <a:chOff x="584925" y="922575"/>
            <a:chExt cx="415200" cy="502525"/>
          </a:xfrm>
        </p:grpSpPr>
        <p:sp>
          <p:nvSpPr>
            <p:cNvPr id="16" name="Shape 73"/>
            <p:cNvSpPr/>
            <p:nvPr/>
          </p:nvSpPr>
          <p:spPr>
            <a:xfrm>
              <a:off x="584925" y="961025"/>
              <a:ext cx="378575" cy="464075"/>
            </a:xfrm>
            <a:custGeom>
              <a:avLst/>
              <a:gdLst/>
              <a:ahLst/>
              <a:cxnLst/>
              <a:rect l="0" t="0" r="0" b="0"/>
              <a:pathLst>
                <a:path w="15143" h="18563" extrusionOk="0">
                  <a:moveTo>
                    <a:pt x="782" y="1"/>
                  </a:moveTo>
                  <a:lnTo>
                    <a:pt x="635" y="25"/>
                  </a:lnTo>
                  <a:lnTo>
                    <a:pt x="489" y="50"/>
                  </a:lnTo>
                  <a:lnTo>
                    <a:pt x="342" y="123"/>
                  </a:lnTo>
                  <a:lnTo>
                    <a:pt x="220" y="196"/>
                  </a:lnTo>
                  <a:lnTo>
                    <a:pt x="122" y="294"/>
                  </a:lnTo>
                  <a:lnTo>
                    <a:pt x="73" y="416"/>
                  </a:lnTo>
                  <a:lnTo>
                    <a:pt x="24" y="563"/>
                  </a:lnTo>
                  <a:lnTo>
                    <a:pt x="0" y="709"/>
                  </a:lnTo>
                  <a:lnTo>
                    <a:pt x="0" y="17708"/>
                  </a:lnTo>
                  <a:lnTo>
                    <a:pt x="24" y="17879"/>
                  </a:lnTo>
                  <a:lnTo>
                    <a:pt x="73" y="18025"/>
                  </a:lnTo>
                  <a:lnTo>
                    <a:pt x="122" y="18172"/>
                  </a:lnTo>
                  <a:lnTo>
                    <a:pt x="220" y="18294"/>
                  </a:lnTo>
                  <a:lnTo>
                    <a:pt x="342" y="18416"/>
                  </a:lnTo>
                  <a:lnTo>
                    <a:pt x="489" y="18489"/>
                  </a:lnTo>
                  <a:lnTo>
                    <a:pt x="635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8"/>
                  </a:lnTo>
                  <a:lnTo>
                    <a:pt x="14654" y="18489"/>
                  </a:lnTo>
                  <a:lnTo>
                    <a:pt x="14800" y="18416"/>
                  </a:lnTo>
                  <a:lnTo>
                    <a:pt x="14923" y="18294"/>
                  </a:lnTo>
                  <a:lnTo>
                    <a:pt x="15020" y="18172"/>
                  </a:lnTo>
                  <a:lnTo>
                    <a:pt x="15069" y="18025"/>
                  </a:lnTo>
                  <a:lnTo>
                    <a:pt x="15118" y="17879"/>
                  </a:lnTo>
                  <a:lnTo>
                    <a:pt x="15142" y="17708"/>
                  </a:lnTo>
                  <a:lnTo>
                    <a:pt x="15142" y="17586"/>
                  </a:lnTo>
                  <a:lnTo>
                    <a:pt x="1759" y="17586"/>
                  </a:lnTo>
                  <a:lnTo>
                    <a:pt x="1612" y="17561"/>
                  </a:lnTo>
                  <a:lnTo>
                    <a:pt x="1465" y="17512"/>
                  </a:lnTo>
                  <a:lnTo>
                    <a:pt x="1319" y="17439"/>
                  </a:lnTo>
                  <a:lnTo>
                    <a:pt x="1197" y="17317"/>
                  </a:lnTo>
                  <a:lnTo>
                    <a:pt x="1099" y="17195"/>
                  </a:lnTo>
                  <a:lnTo>
                    <a:pt x="1050" y="17048"/>
                  </a:lnTo>
                  <a:lnTo>
                    <a:pt x="1001" y="16902"/>
                  </a:lnTo>
                  <a:lnTo>
                    <a:pt x="977" y="16731"/>
                  </a:lnTo>
                  <a:lnTo>
                    <a:pt x="977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Shape 74"/>
            <p:cNvSpPr/>
            <p:nvPr/>
          </p:nvSpPr>
          <p:spPr>
            <a:xfrm>
              <a:off x="621550" y="922575"/>
              <a:ext cx="378575" cy="464050"/>
            </a:xfrm>
            <a:custGeom>
              <a:avLst/>
              <a:gdLst/>
              <a:ahLst/>
              <a:cxnLst/>
              <a:rect l="0" t="0" r="0" b="0"/>
              <a:pathLst>
                <a:path w="15143" h="18562" extrusionOk="0">
                  <a:moveTo>
                    <a:pt x="13140" y="6472"/>
                  </a:moveTo>
                  <a:lnTo>
                    <a:pt x="13238" y="6497"/>
                  </a:lnTo>
                  <a:lnTo>
                    <a:pt x="13311" y="6546"/>
                  </a:lnTo>
                  <a:lnTo>
                    <a:pt x="13360" y="6619"/>
                  </a:lnTo>
                  <a:lnTo>
                    <a:pt x="13384" y="6717"/>
                  </a:lnTo>
                  <a:lnTo>
                    <a:pt x="13360" y="6814"/>
                  </a:lnTo>
                  <a:lnTo>
                    <a:pt x="13311" y="6888"/>
                  </a:lnTo>
                  <a:lnTo>
                    <a:pt x="13238" y="6936"/>
                  </a:lnTo>
                  <a:lnTo>
                    <a:pt x="13140" y="6961"/>
                  </a:lnTo>
                  <a:lnTo>
                    <a:pt x="2003" y="6961"/>
                  </a:lnTo>
                  <a:lnTo>
                    <a:pt x="1905" y="6936"/>
                  </a:lnTo>
                  <a:lnTo>
                    <a:pt x="1832" y="6888"/>
                  </a:lnTo>
                  <a:lnTo>
                    <a:pt x="1783" y="6814"/>
                  </a:lnTo>
                  <a:lnTo>
                    <a:pt x="1759" y="6717"/>
                  </a:lnTo>
                  <a:lnTo>
                    <a:pt x="1783" y="6619"/>
                  </a:lnTo>
                  <a:lnTo>
                    <a:pt x="1832" y="6546"/>
                  </a:lnTo>
                  <a:lnTo>
                    <a:pt x="1905" y="6497"/>
                  </a:lnTo>
                  <a:lnTo>
                    <a:pt x="2003" y="6472"/>
                  </a:lnTo>
                  <a:close/>
                  <a:moveTo>
                    <a:pt x="13238" y="8793"/>
                  </a:moveTo>
                  <a:lnTo>
                    <a:pt x="13311" y="8866"/>
                  </a:lnTo>
                  <a:lnTo>
                    <a:pt x="13360" y="8939"/>
                  </a:lnTo>
                  <a:lnTo>
                    <a:pt x="13384" y="9037"/>
                  </a:lnTo>
                  <a:lnTo>
                    <a:pt x="13360" y="9135"/>
                  </a:lnTo>
                  <a:lnTo>
                    <a:pt x="13311" y="9208"/>
                  </a:lnTo>
                  <a:lnTo>
                    <a:pt x="13238" y="9257"/>
                  </a:lnTo>
                  <a:lnTo>
                    <a:pt x="13140" y="9281"/>
                  </a:lnTo>
                  <a:lnTo>
                    <a:pt x="2003" y="9281"/>
                  </a:lnTo>
                  <a:lnTo>
                    <a:pt x="1905" y="9257"/>
                  </a:lnTo>
                  <a:lnTo>
                    <a:pt x="1832" y="9208"/>
                  </a:lnTo>
                  <a:lnTo>
                    <a:pt x="1783" y="9135"/>
                  </a:lnTo>
                  <a:lnTo>
                    <a:pt x="1759" y="9037"/>
                  </a:lnTo>
                  <a:lnTo>
                    <a:pt x="1783" y="8939"/>
                  </a:lnTo>
                  <a:lnTo>
                    <a:pt x="1832" y="8866"/>
                  </a:lnTo>
                  <a:lnTo>
                    <a:pt x="1905" y="8793"/>
                  </a:lnTo>
                  <a:close/>
                  <a:moveTo>
                    <a:pt x="13140" y="11088"/>
                  </a:moveTo>
                  <a:lnTo>
                    <a:pt x="13238" y="11113"/>
                  </a:lnTo>
                  <a:lnTo>
                    <a:pt x="13311" y="11162"/>
                  </a:lnTo>
                  <a:lnTo>
                    <a:pt x="13360" y="11235"/>
                  </a:lnTo>
                  <a:lnTo>
                    <a:pt x="13384" y="11333"/>
                  </a:lnTo>
                  <a:lnTo>
                    <a:pt x="13360" y="11430"/>
                  </a:lnTo>
                  <a:lnTo>
                    <a:pt x="13311" y="11504"/>
                  </a:lnTo>
                  <a:lnTo>
                    <a:pt x="13238" y="11552"/>
                  </a:lnTo>
                  <a:lnTo>
                    <a:pt x="13140" y="11577"/>
                  </a:lnTo>
                  <a:lnTo>
                    <a:pt x="2003" y="11577"/>
                  </a:lnTo>
                  <a:lnTo>
                    <a:pt x="1905" y="11552"/>
                  </a:lnTo>
                  <a:lnTo>
                    <a:pt x="1832" y="11504"/>
                  </a:lnTo>
                  <a:lnTo>
                    <a:pt x="1783" y="11430"/>
                  </a:lnTo>
                  <a:lnTo>
                    <a:pt x="1759" y="11333"/>
                  </a:lnTo>
                  <a:lnTo>
                    <a:pt x="1783" y="11235"/>
                  </a:lnTo>
                  <a:lnTo>
                    <a:pt x="1832" y="11162"/>
                  </a:lnTo>
                  <a:lnTo>
                    <a:pt x="1905" y="11113"/>
                  </a:lnTo>
                  <a:lnTo>
                    <a:pt x="2003" y="11088"/>
                  </a:lnTo>
                  <a:close/>
                  <a:moveTo>
                    <a:pt x="8255" y="13409"/>
                  </a:moveTo>
                  <a:lnTo>
                    <a:pt x="8353" y="13433"/>
                  </a:lnTo>
                  <a:lnTo>
                    <a:pt x="8426" y="13482"/>
                  </a:lnTo>
                  <a:lnTo>
                    <a:pt x="8475" y="13555"/>
                  </a:lnTo>
                  <a:lnTo>
                    <a:pt x="8500" y="13653"/>
                  </a:lnTo>
                  <a:lnTo>
                    <a:pt x="8475" y="13750"/>
                  </a:lnTo>
                  <a:lnTo>
                    <a:pt x="8426" y="13824"/>
                  </a:lnTo>
                  <a:lnTo>
                    <a:pt x="8353" y="13873"/>
                  </a:lnTo>
                  <a:lnTo>
                    <a:pt x="8255" y="13897"/>
                  </a:lnTo>
                  <a:lnTo>
                    <a:pt x="2003" y="13897"/>
                  </a:lnTo>
                  <a:lnTo>
                    <a:pt x="1905" y="13873"/>
                  </a:lnTo>
                  <a:lnTo>
                    <a:pt x="1832" y="13824"/>
                  </a:lnTo>
                  <a:lnTo>
                    <a:pt x="1783" y="13750"/>
                  </a:lnTo>
                  <a:lnTo>
                    <a:pt x="1759" y="13653"/>
                  </a:lnTo>
                  <a:lnTo>
                    <a:pt x="1783" y="13555"/>
                  </a:lnTo>
                  <a:lnTo>
                    <a:pt x="1832" y="13482"/>
                  </a:lnTo>
                  <a:lnTo>
                    <a:pt x="1905" y="13433"/>
                  </a:lnTo>
                  <a:lnTo>
                    <a:pt x="2003" y="13409"/>
                  </a:lnTo>
                  <a:close/>
                  <a:moveTo>
                    <a:pt x="635" y="0"/>
                  </a:moveTo>
                  <a:lnTo>
                    <a:pt x="489" y="49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3" y="342"/>
                  </a:lnTo>
                  <a:lnTo>
                    <a:pt x="74" y="464"/>
                  </a:lnTo>
                  <a:lnTo>
                    <a:pt x="25" y="611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5" y="17927"/>
                  </a:lnTo>
                  <a:lnTo>
                    <a:pt x="74" y="18073"/>
                  </a:lnTo>
                  <a:lnTo>
                    <a:pt x="123" y="18195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95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5" y="3835"/>
                  </a:lnTo>
                  <a:lnTo>
                    <a:pt x="12065" y="3761"/>
                  </a:lnTo>
                  <a:lnTo>
                    <a:pt x="11846" y="3639"/>
                  </a:lnTo>
                  <a:lnTo>
                    <a:pt x="11650" y="3468"/>
                  </a:lnTo>
                  <a:lnTo>
                    <a:pt x="11504" y="3297"/>
                  </a:lnTo>
                  <a:lnTo>
                    <a:pt x="11382" y="3078"/>
                  </a:lnTo>
                  <a:lnTo>
                    <a:pt x="11308" y="2833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Shape 75"/>
            <p:cNvSpPr/>
            <p:nvPr/>
          </p:nvSpPr>
          <p:spPr>
            <a:xfrm>
              <a:off x="915850" y="922575"/>
              <a:ext cx="84275" cy="84275"/>
            </a:xfrm>
            <a:custGeom>
              <a:avLst/>
              <a:gdLst/>
              <a:ahLst/>
              <a:cxnLst/>
              <a:rect l="0" t="0" r="0" b="0"/>
              <a:pathLst>
                <a:path w="3371" h="3371" extrusionOk="0">
                  <a:moveTo>
                    <a:pt x="0" y="0"/>
                  </a:moveTo>
                  <a:lnTo>
                    <a:pt x="0" y="2589"/>
                  </a:lnTo>
                  <a:lnTo>
                    <a:pt x="0" y="2736"/>
                  </a:lnTo>
                  <a:lnTo>
                    <a:pt x="49" y="2882"/>
                  </a:lnTo>
                  <a:lnTo>
                    <a:pt x="122" y="3029"/>
                  </a:lnTo>
                  <a:lnTo>
                    <a:pt x="220" y="3126"/>
                  </a:lnTo>
                  <a:lnTo>
                    <a:pt x="342" y="3224"/>
                  </a:lnTo>
                  <a:lnTo>
                    <a:pt x="464" y="3297"/>
                  </a:lnTo>
                  <a:lnTo>
                    <a:pt x="611" y="3346"/>
                  </a:lnTo>
                  <a:lnTo>
                    <a:pt x="782" y="3371"/>
                  </a:lnTo>
                  <a:lnTo>
                    <a:pt x="3371" y="33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64822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660742" y="358137"/>
            <a:ext cx="7390728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pl-PL" sz="4400" dirty="0" err="1" smtClean="0"/>
              <a:t>Keras</a:t>
            </a:r>
            <a:r>
              <a:rPr lang="pl-PL" sz="4400" dirty="0" smtClean="0"/>
              <a:t> w </a:t>
            </a:r>
            <a:r>
              <a:rPr lang="pl-PL" sz="4400" dirty="0" smtClean="0">
                <a:solidFill>
                  <a:srgbClr val="FFC000"/>
                </a:solidFill>
              </a:rPr>
              <a:t>30 sekund</a:t>
            </a:r>
            <a:endParaRPr sz="4400" dirty="0">
              <a:solidFill>
                <a:srgbClr val="FFC000"/>
              </a:solidFill>
            </a:endParaRPr>
          </a:p>
        </p:txBody>
      </p:sp>
      <p:sp>
        <p:nvSpPr>
          <p:cNvPr id="137" name="Shape 137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167" y="2160087"/>
            <a:ext cx="7129689" cy="908097"/>
          </a:xfrm>
          <a:prstGeom prst="rect">
            <a:avLst/>
          </a:prstGeom>
        </p:spPr>
      </p:pic>
      <p:grpSp>
        <p:nvGrpSpPr>
          <p:cNvPr id="15" name="Shape 72"/>
          <p:cNvGrpSpPr/>
          <p:nvPr/>
        </p:nvGrpSpPr>
        <p:grpSpPr>
          <a:xfrm>
            <a:off x="8087089" y="356400"/>
            <a:ext cx="618316" cy="748360"/>
            <a:chOff x="584925" y="922575"/>
            <a:chExt cx="415200" cy="502525"/>
          </a:xfrm>
        </p:grpSpPr>
        <p:sp>
          <p:nvSpPr>
            <p:cNvPr id="16" name="Shape 73"/>
            <p:cNvSpPr/>
            <p:nvPr/>
          </p:nvSpPr>
          <p:spPr>
            <a:xfrm>
              <a:off x="584925" y="961025"/>
              <a:ext cx="378575" cy="464075"/>
            </a:xfrm>
            <a:custGeom>
              <a:avLst/>
              <a:gdLst/>
              <a:ahLst/>
              <a:cxnLst/>
              <a:rect l="0" t="0" r="0" b="0"/>
              <a:pathLst>
                <a:path w="15143" h="18563" extrusionOk="0">
                  <a:moveTo>
                    <a:pt x="782" y="1"/>
                  </a:moveTo>
                  <a:lnTo>
                    <a:pt x="635" y="25"/>
                  </a:lnTo>
                  <a:lnTo>
                    <a:pt x="489" y="50"/>
                  </a:lnTo>
                  <a:lnTo>
                    <a:pt x="342" y="123"/>
                  </a:lnTo>
                  <a:lnTo>
                    <a:pt x="220" y="196"/>
                  </a:lnTo>
                  <a:lnTo>
                    <a:pt x="122" y="294"/>
                  </a:lnTo>
                  <a:lnTo>
                    <a:pt x="73" y="416"/>
                  </a:lnTo>
                  <a:lnTo>
                    <a:pt x="24" y="563"/>
                  </a:lnTo>
                  <a:lnTo>
                    <a:pt x="0" y="709"/>
                  </a:lnTo>
                  <a:lnTo>
                    <a:pt x="0" y="17708"/>
                  </a:lnTo>
                  <a:lnTo>
                    <a:pt x="24" y="17879"/>
                  </a:lnTo>
                  <a:lnTo>
                    <a:pt x="73" y="18025"/>
                  </a:lnTo>
                  <a:lnTo>
                    <a:pt x="122" y="18172"/>
                  </a:lnTo>
                  <a:lnTo>
                    <a:pt x="220" y="18294"/>
                  </a:lnTo>
                  <a:lnTo>
                    <a:pt x="342" y="18416"/>
                  </a:lnTo>
                  <a:lnTo>
                    <a:pt x="489" y="18489"/>
                  </a:lnTo>
                  <a:lnTo>
                    <a:pt x="635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8"/>
                  </a:lnTo>
                  <a:lnTo>
                    <a:pt x="14654" y="18489"/>
                  </a:lnTo>
                  <a:lnTo>
                    <a:pt x="14800" y="18416"/>
                  </a:lnTo>
                  <a:lnTo>
                    <a:pt x="14923" y="18294"/>
                  </a:lnTo>
                  <a:lnTo>
                    <a:pt x="15020" y="18172"/>
                  </a:lnTo>
                  <a:lnTo>
                    <a:pt x="15069" y="18025"/>
                  </a:lnTo>
                  <a:lnTo>
                    <a:pt x="15118" y="17879"/>
                  </a:lnTo>
                  <a:lnTo>
                    <a:pt x="15142" y="17708"/>
                  </a:lnTo>
                  <a:lnTo>
                    <a:pt x="15142" y="17586"/>
                  </a:lnTo>
                  <a:lnTo>
                    <a:pt x="1759" y="17586"/>
                  </a:lnTo>
                  <a:lnTo>
                    <a:pt x="1612" y="17561"/>
                  </a:lnTo>
                  <a:lnTo>
                    <a:pt x="1465" y="17512"/>
                  </a:lnTo>
                  <a:lnTo>
                    <a:pt x="1319" y="17439"/>
                  </a:lnTo>
                  <a:lnTo>
                    <a:pt x="1197" y="17317"/>
                  </a:lnTo>
                  <a:lnTo>
                    <a:pt x="1099" y="17195"/>
                  </a:lnTo>
                  <a:lnTo>
                    <a:pt x="1050" y="17048"/>
                  </a:lnTo>
                  <a:lnTo>
                    <a:pt x="1001" y="16902"/>
                  </a:lnTo>
                  <a:lnTo>
                    <a:pt x="977" y="16731"/>
                  </a:lnTo>
                  <a:lnTo>
                    <a:pt x="977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Shape 74"/>
            <p:cNvSpPr/>
            <p:nvPr/>
          </p:nvSpPr>
          <p:spPr>
            <a:xfrm>
              <a:off x="621550" y="922575"/>
              <a:ext cx="378575" cy="464050"/>
            </a:xfrm>
            <a:custGeom>
              <a:avLst/>
              <a:gdLst/>
              <a:ahLst/>
              <a:cxnLst/>
              <a:rect l="0" t="0" r="0" b="0"/>
              <a:pathLst>
                <a:path w="15143" h="18562" extrusionOk="0">
                  <a:moveTo>
                    <a:pt x="13140" y="6472"/>
                  </a:moveTo>
                  <a:lnTo>
                    <a:pt x="13238" y="6497"/>
                  </a:lnTo>
                  <a:lnTo>
                    <a:pt x="13311" y="6546"/>
                  </a:lnTo>
                  <a:lnTo>
                    <a:pt x="13360" y="6619"/>
                  </a:lnTo>
                  <a:lnTo>
                    <a:pt x="13384" y="6717"/>
                  </a:lnTo>
                  <a:lnTo>
                    <a:pt x="13360" y="6814"/>
                  </a:lnTo>
                  <a:lnTo>
                    <a:pt x="13311" y="6888"/>
                  </a:lnTo>
                  <a:lnTo>
                    <a:pt x="13238" y="6936"/>
                  </a:lnTo>
                  <a:lnTo>
                    <a:pt x="13140" y="6961"/>
                  </a:lnTo>
                  <a:lnTo>
                    <a:pt x="2003" y="6961"/>
                  </a:lnTo>
                  <a:lnTo>
                    <a:pt x="1905" y="6936"/>
                  </a:lnTo>
                  <a:lnTo>
                    <a:pt x="1832" y="6888"/>
                  </a:lnTo>
                  <a:lnTo>
                    <a:pt x="1783" y="6814"/>
                  </a:lnTo>
                  <a:lnTo>
                    <a:pt x="1759" y="6717"/>
                  </a:lnTo>
                  <a:lnTo>
                    <a:pt x="1783" y="6619"/>
                  </a:lnTo>
                  <a:lnTo>
                    <a:pt x="1832" y="6546"/>
                  </a:lnTo>
                  <a:lnTo>
                    <a:pt x="1905" y="6497"/>
                  </a:lnTo>
                  <a:lnTo>
                    <a:pt x="2003" y="6472"/>
                  </a:lnTo>
                  <a:close/>
                  <a:moveTo>
                    <a:pt x="13238" y="8793"/>
                  </a:moveTo>
                  <a:lnTo>
                    <a:pt x="13311" y="8866"/>
                  </a:lnTo>
                  <a:lnTo>
                    <a:pt x="13360" y="8939"/>
                  </a:lnTo>
                  <a:lnTo>
                    <a:pt x="13384" y="9037"/>
                  </a:lnTo>
                  <a:lnTo>
                    <a:pt x="13360" y="9135"/>
                  </a:lnTo>
                  <a:lnTo>
                    <a:pt x="13311" y="9208"/>
                  </a:lnTo>
                  <a:lnTo>
                    <a:pt x="13238" y="9257"/>
                  </a:lnTo>
                  <a:lnTo>
                    <a:pt x="13140" y="9281"/>
                  </a:lnTo>
                  <a:lnTo>
                    <a:pt x="2003" y="9281"/>
                  </a:lnTo>
                  <a:lnTo>
                    <a:pt x="1905" y="9257"/>
                  </a:lnTo>
                  <a:lnTo>
                    <a:pt x="1832" y="9208"/>
                  </a:lnTo>
                  <a:lnTo>
                    <a:pt x="1783" y="9135"/>
                  </a:lnTo>
                  <a:lnTo>
                    <a:pt x="1759" y="9037"/>
                  </a:lnTo>
                  <a:lnTo>
                    <a:pt x="1783" y="8939"/>
                  </a:lnTo>
                  <a:lnTo>
                    <a:pt x="1832" y="8866"/>
                  </a:lnTo>
                  <a:lnTo>
                    <a:pt x="1905" y="8793"/>
                  </a:lnTo>
                  <a:close/>
                  <a:moveTo>
                    <a:pt x="13140" y="11088"/>
                  </a:moveTo>
                  <a:lnTo>
                    <a:pt x="13238" y="11113"/>
                  </a:lnTo>
                  <a:lnTo>
                    <a:pt x="13311" y="11162"/>
                  </a:lnTo>
                  <a:lnTo>
                    <a:pt x="13360" y="11235"/>
                  </a:lnTo>
                  <a:lnTo>
                    <a:pt x="13384" y="11333"/>
                  </a:lnTo>
                  <a:lnTo>
                    <a:pt x="13360" y="11430"/>
                  </a:lnTo>
                  <a:lnTo>
                    <a:pt x="13311" y="11504"/>
                  </a:lnTo>
                  <a:lnTo>
                    <a:pt x="13238" y="11552"/>
                  </a:lnTo>
                  <a:lnTo>
                    <a:pt x="13140" y="11577"/>
                  </a:lnTo>
                  <a:lnTo>
                    <a:pt x="2003" y="11577"/>
                  </a:lnTo>
                  <a:lnTo>
                    <a:pt x="1905" y="11552"/>
                  </a:lnTo>
                  <a:lnTo>
                    <a:pt x="1832" y="11504"/>
                  </a:lnTo>
                  <a:lnTo>
                    <a:pt x="1783" y="11430"/>
                  </a:lnTo>
                  <a:lnTo>
                    <a:pt x="1759" y="11333"/>
                  </a:lnTo>
                  <a:lnTo>
                    <a:pt x="1783" y="11235"/>
                  </a:lnTo>
                  <a:lnTo>
                    <a:pt x="1832" y="11162"/>
                  </a:lnTo>
                  <a:lnTo>
                    <a:pt x="1905" y="11113"/>
                  </a:lnTo>
                  <a:lnTo>
                    <a:pt x="2003" y="11088"/>
                  </a:lnTo>
                  <a:close/>
                  <a:moveTo>
                    <a:pt x="8255" y="13409"/>
                  </a:moveTo>
                  <a:lnTo>
                    <a:pt x="8353" y="13433"/>
                  </a:lnTo>
                  <a:lnTo>
                    <a:pt x="8426" y="13482"/>
                  </a:lnTo>
                  <a:lnTo>
                    <a:pt x="8475" y="13555"/>
                  </a:lnTo>
                  <a:lnTo>
                    <a:pt x="8500" y="13653"/>
                  </a:lnTo>
                  <a:lnTo>
                    <a:pt x="8475" y="13750"/>
                  </a:lnTo>
                  <a:lnTo>
                    <a:pt x="8426" y="13824"/>
                  </a:lnTo>
                  <a:lnTo>
                    <a:pt x="8353" y="13873"/>
                  </a:lnTo>
                  <a:lnTo>
                    <a:pt x="8255" y="13897"/>
                  </a:lnTo>
                  <a:lnTo>
                    <a:pt x="2003" y="13897"/>
                  </a:lnTo>
                  <a:lnTo>
                    <a:pt x="1905" y="13873"/>
                  </a:lnTo>
                  <a:lnTo>
                    <a:pt x="1832" y="13824"/>
                  </a:lnTo>
                  <a:lnTo>
                    <a:pt x="1783" y="13750"/>
                  </a:lnTo>
                  <a:lnTo>
                    <a:pt x="1759" y="13653"/>
                  </a:lnTo>
                  <a:lnTo>
                    <a:pt x="1783" y="13555"/>
                  </a:lnTo>
                  <a:lnTo>
                    <a:pt x="1832" y="13482"/>
                  </a:lnTo>
                  <a:lnTo>
                    <a:pt x="1905" y="13433"/>
                  </a:lnTo>
                  <a:lnTo>
                    <a:pt x="2003" y="13409"/>
                  </a:lnTo>
                  <a:close/>
                  <a:moveTo>
                    <a:pt x="635" y="0"/>
                  </a:moveTo>
                  <a:lnTo>
                    <a:pt x="489" y="49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3" y="342"/>
                  </a:lnTo>
                  <a:lnTo>
                    <a:pt x="74" y="464"/>
                  </a:lnTo>
                  <a:lnTo>
                    <a:pt x="25" y="611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5" y="17927"/>
                  </a:lnTo>
                  <a:lnTo>
                    <a:pt x="74" y="18073"/>
                  </a:lnTo>
                  <a:lnTo>
                    <a:pt x="123" y="18195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95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5" y="3835"/>
                  </a:lnTo>
                  <a:lnTo>
                    <a:pt x="12065" y="3761"/>
                  </a:lnTo>
                  <a:lnTo>
                    <a:pt x="11846" y="3639"/>
                  </a:lnTo>
                  <a:lnTo>
                    <a:pt x="11650" y="3468"/>
                  </a:lnTo>
                  <a:lnTo>
                    <a:pt x="11504" y="3297"/>
                  </a:lnTo>
                  <a:lnTo>
                    <a:pt x="11382" y="3078"/>
                  </a:lnTo>
                  <a:lnTo>
                    <a:pt x="11308" y="2833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Shape 75"/>
            <p:cNvSpPr/>
            <p:nvPr/>
          </p:nvSpPr>
          <p:spPr>
            <a:xfrm>
              <a:off x="915850" y="922575"/>
              <a:ext cx="84275" cy="84275"/>
            </a:xfrm>
            <a:custGeom>
              <a:avLst/>
              <a:gdLst/>
              <a:ahLst/>
              <a:cxnLst/>
              <a:rect l="0" t="0" r="0" b="0"/>
              <a:pathLst>
                <a:path w="3371" h="3371" extrusionOk="0">
                  <a:moveTo>
                    <a:pt x="0" y="0"/>
                  </a:moveTo>
                  <a:lnTo>
                    <a:pt x="0" y="2589"/>
                  </a:lnTo>
                  <a:lnTo>
                    <a:pt x="0" y="2736"/>
                  </a:lnTo>
                  <a:lnTo>
                    <a:pt x="49" y="2882"/>
                  </a:lnTo>
                  <a:lnTo>
                    <a:pt x="122" y="3029"/>
                  </a:lnTo>
                  <a:lnTo>
                    <a:pt x="220" y="3126"/>
                  </a:lnTo>
                  <a:lnTo>
                    <a:pt x="342" y="3224"/>
                  </a:lnTo>
                  <a:lnTo>
                    <a:pt x="464" y="3297"/>
                  </a:lnTo>
                  <a:lnTo>
                    <a:pt x="611" y="3346"/>
                  </a:lnTo>
                  <a:lnTo>
                    <a:pt x="782" y="3371"/>
                  </a:lnTo>
                  <a:lnTo>
                    <a:pt x="3371" y="33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701086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>
            <a:spLocks noGrp="1"/>
          </p:cNvSpPr>
          <p:nvPr>
            <p:ph type="ctrTitle"/>
          </p:nvPr>
        </p:nvSpPr>
        <p:spPr>
          <a:xfrm>
            <a:off x="636563" y="3394557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pl-PL" dirty="0" err="1" smtClean="0">
                <a:solidFill>
                  <a:schemeClr val="bg1"/>
                </a:solidFill>
              </a:rPr>
              <a:t>Keras</a:t>
            </a:r>
            <a:r>
              <a:rPr lang="pl-PL" dirty="0" smtClean="0">
                <a:solidFill>
                  <a:schemeClr val="bg1"/>
                </a:solidFill>
              </a:rPr>
              <a:t>: k</a:t>
            </a:r>
            <a:r>
              <a:rPr lang="en-US" dirty="0" err="1" smtClean="0">
                <a:solidFill>
                  <a:schemeClr val="bg1"/>
                </a:solidFill>
              </a:rPr>
              <a:t>luczowe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pl-PL" b="1" dirty="0" smtClean="0">
                <a:solidFill>
                  <a:schemeClr val="tx1"/>
                </a:solidFill>
              </a:rPr>
              <a:t>definicje</a:t>
            </a:r>
            <a:r>
              <a:rPr lang="pl-PL" dirty="0" smtClean="0">
                <a:solidFill>
                  <a:schemeClr val="bg1"/>
                </a:solidFill>
              </a:rPr>
              <a:t> </a:t>
            </a:r>
            <a:endParaRPr lang="en-US" dirty="0"/>
          </a:p>
        </p:txBody>
      </p:sp>
      <p:sp>
        <p:nvSpPr>
          <p:cNvPr id="90" name="Shape 90"/>
          <p:cNvSpPr txBox="1"/>
          <p:nvPr/>
        </p:nvSpPr>
        <p:spPr>
          <a:xfrm>
            <a:off x="7811325" y="0"/>
            <a:ext cx="960900" cy="13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9600" dirty="0" smtClean="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3</a:t>
            </a:r>
            <a:endParaRPr sz="9600" dirty="0">
              <a:solidFill>
                <a:srgbClr val="434343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382149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501129" y="516027"/>
            <a:ext cx="7631692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altLang="en-US" sz="4800" dirty="0" err="1"/>
              <a:t>Keras</a:t>
            </a:r>
            <a:r>
              <a:rPr lang="en-US" altLang="en-US" sz="4800" dirty="0"/>
              <a:t> </a:t>
            </a:r>
            <a:r>
              <a:rPr lang="en-US" altLang="en-US" sz="4800" dirty="0">
                <a:solidFill>
                  <a:srgbClr val="FFC000"/>
                </a:solidFill>
              </a:rPr>
              <a:t>Terminology</a:t>
            </a:r>
            <a:endParaRPr sz="4800" dirty="0">
              <a:solidFill>
                <a:srgbClr val="FFC000"/>
              </a:solidFill>
            </a:endParaRPr>
          </a:p>
        </p:txBody>
      </p:sp>
      <p:sp>
        <p:nvSpPr>
          <p:cNvPr id="137" name="Shape 137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grpSp>
        <p:nvGrpSpPr>
          <p:cNvPr id="7" name="Shape 274"/>
          <p:cNvGrpSpPr/>
          <p:nvPr/>
        </p:nvGrpSpPr>
        <p:grpSpPr>
          <a:xfrm>
            <a:off x="7964730" y="329098"/>
            <a:ext cx="977040" cy="722851"/>
            <a:chOff x="5255200" y="3006475"/>
            <a:chExt cx="511700" cy="378575"/>
          </a:xfrm>
        </p:grpSpPr>
        <p:sp>
          <p:nvSpPr>
            <p:cNvPr id="8" name="Shape 275"/>
            <p:cNvSpPr/>
            <p:nvPr/>
          </p:nvSpPr>
          <p:spPr>
            <a:xfrm>
              <a:off x="5255200" y="3006475"/>
              <a:ext cx="349900" cy="349875"/>
            </a:xfrm>
            <a:custGeom>
              <a:avLst/>
              <a:gdLst/>
              <a:ahLst/>
              <a:cxnLst/>
              <a:rect l="0" t="0" r="0" b="0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Shape 276"/>
            <p:cNvSpPr/>
            <p:nvPr/>
          </p:nvSpPr>
          <p:spPr>
            <a:xfrm>
              <a:off x="5567825" y="3185975"/>
              <a:ext cx="199075" cy="199075"/>
            </a:xfrm>
            <a:custGeom>
              <a:avLst/>
              <a:gdLst/>
              <a:ahLst/>
              <a:cxnLst/>
              <a:rect l="0" t="0" r="0" b="0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" name="Content Placeholder 2"/>
          <p:cNvSpPr txBox="1">
            <a:spLocks/>
          </p:cNvSpPr>
          <p:nvPr/>
        </p:nvSpPr>
        <p:spPr>
          <a:xfrm>
            <a:off x="765682" y="1443711"/>
            <a:ext cx="4789712" cy="2046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●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○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■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●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○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■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●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○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■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9pPr>
          </a:lstStyle>
          <a:p>
            <a:pPr marL="761970" indent="-304792">
              <a:spcBef>
                <a:spcPts val="533"/>
              </a:spcBef>
              <a:defRPr/>
            </a:pPr>
            <a:r>
              <a:rPr lang="en" sz="2800" dirty="0"/>
              <a:t>Dense</a:t>
            </a:r>
          </a:p>
          <a:p>
            <a:pPr marL="761970" indent="-304792">
              <a:spcBef>
                <a:spcPts val="533"/>
              </a:spcBef>
              <a:defRPr/>
            </a:pPr>
            <a:r>
              <a:rPr lang="en" sz="2800" dirty="0"/>
              <a:t>Activation</a:t>
            </a:r>
          </a:p>
          <a:p>
            <a:pPr marL="761970" indent="-304792">
              <a:spcBef>
                <a:spcPts val="533"/>
              </a:spcBef>
              <a:defRPr/>
            </a:pPr>
            <a:r>
              <a:rPr lang="en" sz="2800" dirty="0"/>
              <a:t>Optimizer</a:t>
            </a:r>
          </a:p>
          <a:p>
            <a:pPr marL="761970" indent="-304792">
              <a:spcBef>
                <a:spcPts val="533"/>
              </a:spcBef>
              <a:defRPr/>
            </a:pPr>
            <a:r>
              <a:rPr lang="en" sz="2800" dirty="0"/>
              <a:t>Loss</a:t>
            </a:r>
          </a:p>
          <a:p>
            <a:pPr marL="761970" indent="-304792">
              <a:spcBef>
                <a:spcPts val="533"/>
              </a:spcBef>
              <a:defRPr/>
            </a:pPr>
            <a:r>
              <a:rPr lang="en" sz="2800" dirty="0" smtClean="0"/>
              <a:t>Epochs</a:t>
            </a:r>
            <a:endParaRPr lang="pl-PL" sz="2800" dirty="0" smtClean="0"/>
          </a:p>
          <a:p>
            <a:pPr marL="761970" indent="-304792">
              <a:spcBef>
                <a:spcPts val="533"/>
              </a:spcBef>
              <a:defRPr/>
            </a:pPr>
            <a:r>
              <a:rPr lang="pl-PL" sz="2800" dirty="0" err="1" smtClean="0"/>
              <a:t>Dropout</a:t>
            </a:r>
            <a:endParaRPr lang="en" sz="2800" dirty="0"/>
          </a:p>
          <a:p>
            <a:pPr marL="0" indent="0">
              <a:lnSpc>
                <a:spcPct val="70000"/>
              </a:lnSpc>
              <a:buNone/>
            </a:pPr>
            <a:endParaRPr lang="pl-PL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361464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501129" y="516027"/>
            <a:ext cx="7631692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altLang="en-US" sz="4800" dirty="0" err="1"/>
              <a:t>Keras</a:t>
            </a:r>
            <a:r>
              <a:rPr lang="en-US" altLang="en-US" sz="4800" dirty="0"/>
              <a:t> </a:t>
            </a:r>
            <a:r>
              <a:rPr lang="en-US" altLang="en-US" sz="4800" dirty="0">
                <a:solidFill>
                  <a:srgbClr val="FFC000"/>
                </a:solidFill>
              </a:rPr>
              <a:t>Terminology</a:t>
            </a:r>
            <a:endParaRPr sz="4800" dirty="0">
              <a:solidFill>
                <a:srgbClr val="FFC000"/>
              </a:solidFill>
            </a:endParaRPr>
          </a:p>
        </p:txBody>
      </p:sp>
      <p:sp>
        <p:nvSpPr>
          <p:cNvPr id="137" name="Shape 137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grpSp>
        <p:nvGrpSpPr>
          <p:cNvPr id="7" name="Shape 274"/>
          <p:cNvGrpSpPr/>
          <p:nvPr/>
        </p:nvGrpSpPr>
        <p:grpSpPr>
          <a:xfrm>
            <a:off x="7964730" y="329098"/>
            <a:ext cx="977040" cy="722851"/>
            <a:chOff x="5255200" y="3006475"/>
            <a:chExt cx="511700" cy="378575"/>
          </a:xfrm>
        </p:grpSpPr>
        <p:sp>
          <p:nvSpPr>
            <p:cNvPr id="8" name="Shape 275"/>
            <p:cNvSpPr/>
            <p:nvPr/>
          </p:nvSpPr>
          <p:spPr>
            <a:xfrm>
              <a:off x="5255200" y="3006475"/>
              <a:ext cx="349900" cy="349875"/>
            </a:xfrm>
            <a:custGeom>
              <a:avLst/>
              <a:gdLst/>
              <a:ahLst/>
              <a:cxnLst/>
              <a:rect l="0" t="0" r="0" b="0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Shape 276"/>
            <p:cNvSpPr/>
            <p:nvPr/>
          </p:nvSpPr>
          <p:spPr>
            <a:xfrm>
              <a:off x="5567825" y="3185975"/>
              <a:ext cx="199075" cy="199075"/>
            </a:xfrm>
            <a:custGeom>
              <a:avLst/>
              <a:gdLst/>
              <a:ahLst/>
              <a:cxnLst/>
              <a:rect l="0" t="0" r="0" b="0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" name="Content Placeholder 2"/>
          <p:cNvSpPr txBox="1">
            <a:spLocks/>
          </p:cNvSpPr>
          <p:nvPr/>
        </p:nvSpPr>
        <p:spPr>
          <a:xfrm>
            <a:off x="424595" y="1704969"/>
            <a:ext cx="4045805" cy="2046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●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○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■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●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○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■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●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○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■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9pPr>
          </a:lstStyle>
          <a:p>
            <a:pPr marL="285750" indent="-285750">
              <a:defRPr/>
            </a:pPr>
            <a:r>
              <a:rPr lang="en" sz="2400" dirty="0" smtClean="0"/>
              <a:t>Dense</a:t>
            </a:r>
            <a:endParaRPr lang="pl-PL" sz="2400" dirty="0" smtClean="0"/>
          </a:p>
          <a:p>
            <a:pPr marL="742950" lvl="1" indent="-285750">
              <a:defRPr/>
            </a:pPr>
            <a:r>
              <a:rPr lang="en" sz="2400" dirty="0" smtClean="0"/>
              <a:t>Densely </a:t>
            </a:r>
            <a:r>
              <a:rPr lang="en" sz="2400" dirty="0"/>
              <a:t>connected layers, where every node is connected to every other node</a:t>
            </a:r>
          </a:p>
          <a:p>
            <a:pPr marL="0" indent="0">
              <a:lnSpc>
                <a:spcPct val="70000"/>
              </a:lnSpc>
              <a:buNone/>
            </a:pPr>
            <a:endParaRPr lang="pl-PL" altLang="en-US" sz="2800" dirty="0" smtClean="0"/>
          </a:p>
        </p:txBody>
      </p:sp>
      <p:grpSp>
        <p:nvGrpSpPr>
          <p:cNvPr id="3" name="Group 2"/>
          <p:cNvGrpSpPr/>
          <p:nvPr/>
        </p:nvGrpSpPr>
        <p:grpSpPr>
          <a:xfrm>
            <a:off x="4840969" y="1850572"/>
            <a:ext cx="3352346" cy="1976664"/>
            <a:chOff x="4376511" y="1389063"/>
            <a:chExt cx="4143375" cy="2503487"/>
          </a:xfrm>
        </p:grpSpPr>
        <p:pic>
          <p:nvPicPr>
            <p:cNvPr id="11" name="Shape 408" descr="neural-net.png"/>
            <p:cNvPicPr preferRelativeResize="0"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6511" y="1389063"/>
              <a:ext cx="4143375" cy="2063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Shape 409"/>
            <p:cNvSpPr>
              <a:spLocks noChangeArrowheads="1"/>
            </p:cNvSpPr>
            <p:nvPr/>
          </p:nvSpPr>
          <p:spPr bwMode="auto">
            <a:xfrm>
              <a:off x="4957536" y="3452813"/>
              <a:ext cx="336550" cy="439737"/>
            </a:xfrm>
            <a:prstGeom prst="upArrow">
              <a:avLst>
                <a:gd name="adj1" fmla="val 50000"/>
                <a:gd name="adj2" fmla="val 49917"/>
              </a:avLst>
            </a:prstGeom>
            <a:solidFill>
              <a:srgbClr val="FFD966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lIns="121900" tIns="121900" rIns="121900" bIns="121900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3" name="Shape 410"/>
            <p:cNvSpPr>
              <a:spLocks noChangeArrowheads="1"/>
            </p:cNvSpPr>
            <p:nvPr/>
          </p:nvSpPr>
          <p:spPr bwMode="auto">
            <a:xfrm>
              <a:off x="5819549" y="3452813"/>
              <a:ext cx="336550" cy="439737"/>
            </a:xfrm>
            <a:prstGeom prst="upArrow">
              <a:avLst>
                <a:gd name="adj1" fmla="val 50000"/>
                <a:gd name="adj2" fmla="val 49917"/>
              </a:avLst>
            </a:prstGeom>
            <a:solidFill>
              <a:srgbClr val="FFD966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lIns="121900" tIns="121900" rIns="121900" bIns="121900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4" name="Shape 411"/>
            <p:cNvSpPr>
              <a:spLocks noChangeArrowheads="1"/>
            </p:cNvSpPr>
            <p:nvPr/>
          </p:nvSpPr>
          <p:spPr bwMode="auto">
            <a:xfrm>
              <a:off x="6603774" y="3452813"/>
              <a:ext cx="336550" cy="439737"/>
            </a:xfrm>
            <a:prstGeom prst="upArrow">
              <a:avLst>
                <a:gd name="adj1" fmla="val 50000"/>
                <a:gd name="adj2" fmla="val 49917"/>
              </a:avLst>
            </a:prstGeom>
            <a:solidFill>
              <a:srgbClr val="FFD966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lIns="121900" tIns="121900" rIns="121900" bIns="121900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6" name="Shape 412"/>
            <p:cNvSpPr>
              <a:spLocks noChangeArrowheads="1"/>
            </p:cNvSpPr>
            <p:nvPr/>
          </p:nvSpPr>
          <p:spPr bwMode="auto">
            <a:xfrm>
              <a:off x="7543574" y="3452813"/>
              <a:ext cx="334962" cy="439737"/>
            </a:xfrm>
            <a:prstGeom prst="upArrow">
              <a:avLst>
                <a:gd name="adj1" fmla="val 50000"/>
                <a:gd name="adj2" fmla="val 50154"/>
              </a:avLst>
            </a:prstGeom>
            <a:solidFill>
              <a:srgbClr val="FFD966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lIns="121900" tIns="121900" rIns="121900" bIns="121900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en-US" altLang="en-US"/>
            </a:p>
          </p:txBody>
        </p:sp>
      </p:grpSp>
      <p:sp>
        <p:nvSpPr>
          <p:cNvPr id="17" name="Shape 413"/>
          <p:cNvSpPr txBox="1">
            <a:spLocks noChangeArrowheads="1"/>
          </p:cNvSpPr>
          <p:nvPr/>
        </p:nvSpPr>
        <p:spPr bwMode="auto">
          <a:xfrm>
            <a:off x="4706031" y="3952422"/>
            <a:ext cx="3563937" cy="1420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900" tIns="121900" rIns="121900" bIns="12190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r>
              <a:rPr lang="en-US" altLang="en-US">
                <a:latin typeface="Raleway Light" panose="020B0604020202020204" charset="-18"/>
              </a:rPr>
              <a:t>Each node in each layer is connected to every other node in the next layer.</a:t>
            </a:r>
          </a:p>
        </p:txBody>
      </p:sp>
    </p:spTree>
    <p:extLst>
      <p:ext uri="{BB962C8B-B14F-4D97-AF65-F5344CB8AC3E}">
        <p14:creationId xmlns:p14="http://schemas.microsoft.com/office/powerpoint/2010/main" val="3730927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501129" y="516027"/>
            <a:ext cx="7631692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altLang="en-US" sz="4800" dirty="0" err="1"/>
              <a:t>Keras</a:t>
            </a:r>
            <a:r>
              <a:rPr lang="en-US" altLang="en-US" sz="4800" dirty="0"/>
              <a:t> </a:t>
            </a:r>
            <a:r>
              <a:rPr lang="en-US" altLang="en-US" sz="4800" dirty="0">
                <a:solidFill>
                  <a:srgbClr val="FFC000"/>
                </a:solidFill>
              </a:rPr>
              <a:t>Terminology</a:t>
            </a:r>
            <a:endParaRPr sz="4800" dirty="0">
              <a:solidFill>
                <a:srgbClr val="FFC000"/>
              </a:solidFill>
            </a:endParaRPr>
          </a:p>
        </p:txBody>
      </p:sp>
      <p:sp>
        <p:nvSpPr>
          <p:cNvPr id="137" name="Shape 137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grpSp>
        <p:nvGrpSpPr>
          <p:cNvPr id="7" name="Shape 274"/>
          <p:cNvGrpSpPr/>
          <p:nvPr/>
        </p:nvGrpSpPr>
        <p:grpSpPr>
          <a:xfrm>
            <a:off x="7964730" y="329098"/>
            <a:ext cx="977040" cy="722851"/>
            <a:chOff x="5255200" y="3006475"/>
            <a:chExt cx="511700" cy="378575"/>
          </a:xfrm>
        </p:grpSpPr>
        <p:sp>
          <p:nvSpPr>
            <p:cNvPr id="8" name="Shape 275"/>
            <p:cNvSpPr/>
            <p:nvPr/>
          </p:nvSpPr>
          <p:spPr>
            <a:xfrm>
              <a:off x="5255200" y="3006475"/>
              <a:ext cx="349900" cy="349875"/>
            </a:xfrm>
            <a:custGeom>
              <a:avLst/>
              <a:gdLst/>
              <a:ahLst/>
              <a:cxnLst/>
              <a:rect l="0" t="0" r="0" b="0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Shape 276"/>
            <p:cNvSpPr/>
            <p:nvPr/>
          </p:nvSpPr>
          <p:spPr>
            <a:xfrm>
              <a:off x="5567825" y="3185975"/>
              <a:ext cx="199075" cy="199075"/>
            </a:xfrm>
            <a:custGeom>
              <a:avLst/>
              <a:gdLst/>
              <a:ahLst/>
              <a:cxnLst/>
              <a:rect l="0" t="0" r="0" b="0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" name="Content Placeholder 2"/>
          <p:cNvSpPr txBox="1">
            <a:spLocks/>
          </p:cNvSpPr>
          <p:nvPr/>
        </p:nvSpPr>
        <p:spPr>
          <a:xfrm>
            <a:off x="518939" y="1726739"/>
            <a:ext cx="3965975" cy="2046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●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○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■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●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○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■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●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○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■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9pPr>
          </a:lstStyle>
          <a:p>
            <a:pPr marL="285750" indent="-285750">
              <a:defRPr/>
            </a:pPr>
            <a:r>
              <a:rPr lang="en" sz="2400" dirty="0" smtClean="0"/>
              <a:t>Sequential</a:t>
            </a:r>
            <a:endParaRPr lang="pl-PL" sz="2400" dirty="0" smtClean="0"/>
          </a:p>
          <a:p>
            <a:pPr marL="742950" lvl="1" indent="-285750">
              <a:defRPr/>
            </a:pPr>
            <a:r>
              <a:rPr lang="en" sz="2400" dirty="0" smtClean="0"/>
              <a:t>A </a:t>
            </a:r>
            <a:r>
              <a:rPr lang="en" sz="2400" dirty="0"/>
              <a:t>set of layers connected in series</a:t>
            </a:r>
          </a:p>
          <a:p>
            <a:pPr marL="0" indent="0">
              <a:lnSpc>
                <a:spcPct val="70000"/>
              </a:lnSpc>
              <a:buNone/>
            </a:pPr>
            <a:endParaRPr lang="pl-PL" altLang="en-US" sz="2400" dirty="0" smtClean="0"/>
          </a:p>
        </p:txBody>
      </p:sp>
      <p:grpSp>
        <p:nvGrpSpPr>
          <p:cNvPr id="2" name="Group 1"/>
          <p:cNvGrpSpPr/>
          <p:nvPr/>
        </p:nvGrpSpPr>
        <p:grpSpPr>
          <a:xfrm>
            <a:off x="4761140" y="1592263"/>
            <a:ext cx="3577318" cy="2370138"/>
            <a:chOff x="4499882" y="1577748"/>
            <a:chExt cx="4143375" cy="2681287"/>
          </a:xfrm>
        </p:grpSpPr>
        <p:pic>
          <p:nvPicPr>
            <p:cNvPr id="11" name="Shape 420" descr="neural-net.png"/>
            <p:cNvPicPr preferRelativeResize="0"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99882" y="1577748"/>
              <a:ext cx="4143375" cy="2063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Shape 422"/>
            <p:cNvSpPr>
              <a:spLocks noChangeArrowheads="1"/>
            </p:cNvSpPr>
            <p:nvPr/>
          </p:nvSpPr>
          <p:spPr bwMode="auto">
            <a:xfrm>
              <a:off x="5042807" y="3831998"/>
              <a:ext cx="503238" cy="427037"/>
            </a:xfrm>
            <a:prstGeom prst="rightArrow">
              <a:avLst>
                <a:gd name="adj1" fmla="val 50000"/>
                <a:gd name="adj2" fmla="val 49844"/>
              </a:avLst>
            </a:prstGeom>
            <a:solidFill>
              <a:srgbClr val="FFD966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lIns="121900" tIns="121900" rIns="121900" bIns="121900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3" name="Shape 423"/>
            <p:cNvSpPr>
              <a:spLocks noChangeArrowheads="1"/>
            </p:cNvSpPr>
            <p:nvPr/>
          </p:nvSpPr>
          <p:spPr bwMode="auto">
            <a:xfrm>
              <a:off x="5865132" y="3831998"/>
              <a:ext cx="504825" cy="427037"/>
            </a:xfrm>
            <a:prstGeom prst="rightArrow">
              <a:avLst>
                <a:gd name="adj1" fmla="val 50000"/>
                <a:gd name="adj2" fmla="val 50001"/>
              </a:avLst>
            </a:prstGeom>
            <a:solidFill>
              <a:srgbClr val="FFD966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lIns="121900" tIns="121900" rIns="121900" bIns="121900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4" name="Shape 424"/>
            <p:cNvSpPr>
              <a:spLocks noChangeArrowheads="1"/>
            </p:cNvSpPr>
            <p:nvPr/>
          </p:nvSpPr>
          <p:spPr bwMode="auto">
            <a:xfrm>
              <a:off x="6689045" y="3831998"/>
              <a:ext cx="503237" cy="427037"/>
            </a:xfrm>
            <a:prstGeom prst="rightArrow">
              <a:avLst>
                <a:gd name="adj1" fmla="val 50000"/>
                <a:gd name="adj2" fmla="val 49844"/>
              </a:avLst>
            </a:prstGeom>
            <a:solidFill>
              <a:srgbClr val="FFD966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lIns="121900" tIns="121900" rIns="121900" bIns="121900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5" name="Shape 425"/>
            <p:cNvSpPr>
              <a:spLocks noChangeArrowheads="1"/>
            </p:cNvSpPr>
            <p:nvPr/>
          </p:nvSpPr>
          <p:spPr bwMode="auto">
            <a:xfrm>
              <a:off x="7617732" y="3831998"/>
              <a:ext cx="504825" cy="427037"/>
            </a:xfrm>
            <a:prstGeom prst="rightArrow">
              <a:avLst>
                <a:gd name="adj1" fmla="val 50000"/>
                <a:gd name="adj2" fmla="val 50001"/>
              </a:avLst>
            </a:prstGeom>
            <a:solidFill>
              <a:srgbClr val="FFD966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lIns="121900" tIns="121900" rIns="121900" bIns="121900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en-US" altLang="en-US"/>
            </a:p>
          </p:txBody>
        </p:sp>
      </p:grpSp>
      <p:sp>
        <p:nvSpPr>
          <p:cNvPr id="16" name="Shape 421"/>
          <p:cNvSpPr txBox="1">
            <a:spLocks noChangeArrowheads="1"/>
          </p:cNvSpPr>
          <p:nvPr/>
        </p:nvSpPr>
        <p:spPr bwMode="auto">
          <a:xfrm>
            <a:off x="5061632" y="4155622"/>
            <a:ext cx="3008312" cy="4889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900" tIns="121900" rIns="121900" bIns="12190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r>
              <a:rPr lang="en-US" altLang="en-US" dirty="0">
                <a:latin typeface="Raleway Light" panose="020B0604020202020204" charset="-18"/>
              </a:rPr>
              <a:t>Layers connected in a sequence.</a:t>
            </a:r>
          </a:p>
        </p:txBody>
      </p:sp>
    </p:spTree>
    <p:extLst>
      <p:ext uri="{BB962C8B-B14F-4D97-AF65-F5344CB8AC3E}">
        <p14:creationId xmlns:p14="http://schemas.microsoft.com/office/powerpoint/2010/main" val="1616261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>
            <a:spLocks noGrp="1"/>
          </p:cNvSpPr>
          <p:nvPr>
            <p:ph type="ctrTitle"/>
          </p:nvPr>
        </p:nvSpPr>
        <p:spPr>
          <a:xfrm>
            <a:off x="636562" y="3394557"/>
            <a:ext cx="7953645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pl-PL" dirty="0" smtClean="0"/>
              <a:t/>
            </a:r>
            <a:br>
              <a:rPr lang="pl-PL" dirty="0" smtClean="0"/>
            </a:br>
            <a:r>
              <a:rPr lang="pl-PL" dirty="0" smtClean="0">
                <a:solidFill>
                  <a:schemeClr val="bg1"/>
                </a:solidFill>
              </a:rPr>
              <a:t>Machine learnin</a:t>
            </a:r>
            <a:r>
              <a:rPr lang="pl-PL" dirty="0" smtClean="0">
                <a:solidFill>
                  <a:schemeClr val="bg1"/>
                </a:solidFill>
              </a:rPr>
              <a:t>g </a:t>
            </a:r>
            <a:br>
              <a:rPr lang="pl-PL" dirty="0" smtClean="0">
                <a:solidFill>
                  <a:schemeClr val="bg1"/>
                </a:solidFill>
              </a:rPr>
            </a:br>
            <a:r>
              <a:rPr lang="pl-PL" dirty="0" err="1" smtClean="0">
                <a:solidFill>
                  <a:schemeClr val="tx1"/>
                </a:solidFill>
              </a:rPr>
              <a:t>building</a:t>
            </a:r>
            <a:r>
              <a:rPr lang="pl-PL" dirty="0" smtClean="0">
                <a:solidFill>
                  <a:schemeClr val="tx1"/>
                </a:solidFill>
              </a:rPr>
              <a:t> </a:t>
            </a:r>
            <a:r>
              <a:rPr lang="pl-PL" dirty="0" err="1" smtClean="0">
                <a:solidFill>
                  <a:schemeClr val="tx1"/>
                </a:solidFill>
              </a:rPr>
              <a:t>blocks</a:t>
            </a:r>
            <a:endParaRPr lang="pl-PL" dirty="0">
              <a:solidFill>
                <a:schemeClr val="tx1"/>
              </a:solidFill>
            </a:endParaRPr>
          </a:p>
        </p:txBody>
      </p:sp>
      <p:sp>
        <p:nvSpPr>
          <p:cNvPr id="90" name="Shape 90"/>
          <p:cNvSpPr txBox="1"/>
          <p:nvPr/>
        </p:nvSpPr>
        <p:spPr>
          <a:xfrm>
            <a:off x="7811325" y="0"/>
            <a:ext cx="960900" cy="13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9600" dirty="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3</a:t>
            </a:r>
            <a:endParaRPr sz="9600" dirty="0">
              <a:solidFill>
                <a:srgbClr val="434343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3026556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501129" y="516027"/>
            <a:ext cx="7631692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altLang="en-US" sz="4800" dirty="0" err="1"/>
              <a:t>Keras</a:t>
            </a:r>
            <a:r>
              <a:rPr lang="en-US" altLang="en-US" sz="4800" dirty="0"/>
              <a:t> </a:t>
            </a:r>
            <a:r>
              <a:rPr lang="en-US" altLang="en-US" sz="4800" dirty="0">
                <a:solidFill>
                  <a:srgbClr val="FFC000"/>
                </a:solidFill>
              </a:rPr>
              <a:t>Terminology</a:t>
            </a:r>
            <a:endParaRPr sz="4800" dirty="0">
              <a:solidFill>
                <a:srgbClr val="FFC000"/>
              </a:solidFill>
            </a:endParaRPr>
          </a:p>
        </p:txBody>
      </p:sp>
      <p:sp>
        <p:nvSpPr>
          <p:cNvPr id="137" name="Shape 137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grpSp>
        <p:nvGrpSpPr>
          <p:cNvPr id="7" name="Shape 274"/>
          <p:cNvGrpSpPr/>
          <p:nvPr/>
        </p:nvGrpSpPr>
        <p:grpSpPr>
          <a:xfrm>
            <a:off x="7964730" y="329098"/>
            <a:ext cx="977040" cy="722851"/>
            <a:chOff x="5255200" y="3006475"/>
            <a:chExt cx="511700" cy="378575"/>
          </a:xfrm>
        </p:grpSpPr>
        <p:sp>
          <p:nvSpPr>
            <p:cNvPr id="8" name="Shape 275"/>
            <p:cNvSpPr/>
            <p:nvPr/>
          </p:nvSpPr>
          <p:spPr>
            <a:xfrm>
              <a:off x="5255200" y="3006475"/>
              <a:ext cx="349900" cy="349875"/>
            </a:xfrm>
            <a:custGeom>
              <a:avLst/>
              <a:gdLst/>
              <a:ahLst/>
              <a:cxnLst/>
              <a:rect l="0" t="0" r="0" b="0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Shape 276"/>
            <p:cNvSpPr/>
            <p:nvPr/>
          </p:nvSpPr>
          <p:spPr>
            <a:xfrm>
              <a:off x="5567825" y="3185975"/>
              <a:ext cx="199075" cy="199075"/>
            </a:xfrm>
            <a:custGeom>
              <a:avLst/>
              <a:gdLst/>
              <a:ahLst/>
              <a:cxnLst/>
              <a:rect l="0" t="0" r="0" b="0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" name="Content Placeholder 2"/>
          <p:cNvSpPr txBox="1">
            <a:spLocks/>
          </p:cNvSpPr>
          <p:nvPr/>
        </p:nvSpPr>
        <p:spPr>
          <a:xfrm>
            <a:off x="801969" y="1799311"/>
            <a:ext cx="6709174" cy="2046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●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○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■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●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○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■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●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○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■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9pPr>
          </a:lstStyle>
          <a:p>
            <a:pPr marL="285750" indent="-285750">
              <a:defRPr/>
            </a:pPr>
            <a:r>
              <a:rPr lang="en" sz="2400" dirty="0" smtClean="0"/>
              <a:t>Optimizer</a:t>
            </a:r>
            <a:endParaRPr lang="pl-PL" sz="2400" dirty="0" smtClean="0"/>
          </a:p>
          <a:p>
            <a:pPr marL="742950" lvl="1" indent="-285750">
              <a:defRPr/>
            </a:pPr>
            <a:r>
              <a:rPr lang="en-US" sz="2400" dirty="0" smtClean="0"/>
              <a:t>the </a:t>
            </a:r>
            <a:r>
              <a:rPr lang="en-US" sz="2400" dirty="0"/>
              <a:t>mechanism through which the network will update itself </a:t>
            </a:r>
            <a:r>
              <a:rPr lang="pl-PL" sz="2400" dirty="0" smtClean="0"/>
              <a:t>(</a:t>
            </a:r>
            <a:r>
              <a:rPr lang="en-US" sz="2400" dirty="0" smtClean="0"/>
              <a:t>based </a:t>
            </a:r>
            <a:r>
              <a:rPr lang="en-US" sz="2400" dirty="0"/>
              <a:t>on the data it </a:t>
            </a:r>
            <a:r>
              <a:rPr lang="en-US" sz="2400" dirty="0" smtClean="0"/>
              <a:t>sees</a:t>
            </a:r>
            <a:r>
              <a:rPr lang="pl-PL" sz="2400" dirty="0" smtClean="0"/>
              <a:t>)</a:t>
            </a:r>
            <a:r>
              <a:rPr lang="en-US" sz="2400" dirty="0" smtClean="0"/>
              <a:t> </a:t>
            </a:r>
            <a:r>
              <a:rPr lang="pl-PL" sz="2400" dirty="0" smtClean="0"/>
              <a:t>to </a:t>
            </a:r>
            <a:r>
              <a:rPr lang="pl-PL" sz="2400" dirty="0" err="1" smtClean="0"/>
              <a:t>minimize</a:t>
            </a:r>
            <a:r>
              <a:rPr lang="en-US" sz="2400" dirty="0" smtClean="0"/>
              <a:t> </a:t>
            </a:r>
            <a:r>
              <a:rPr lang="en-US" sz="2400" dirty="0"/>
              <a:t>its loss function</a:t>
            </a:r>
            <a:r>
              <a:rPr lang="en-US" sz="2400" dirty="0" smtClean="0"/>
              <a:t>.</a:t>
            </a:r>
            <a:endParaRPr lang="pl-PL" sz="2400" dirty="0" smtClean="0"/>
          </a:p>
          <a:p>
            <a:pPr marL="742950" lvl="1" indent="-285750">
              <a:defRPr/>
            </a:pPr>
            <a:r>
              <a:rPr lang="en" sz="2400" dirty="0" smtClean="0"/>
              <a:t>Optimization algorithms for network</a:t>
            </a:r>
            <a:r>
              <a:rPr lang="pl-PL" sz="2400" dirty="0" smtClean="0"/>
              <a:t>: </a:t>
            </a:r>
            <a:r>
              <a:rPr lang="pl-PL" sz="2400" dirty="0"/>
              <a:t>(</a:t>
            </a:r>
            <a:r>
              <a:rPr lang="en" sz="2400" dirty="0"/>
              <a:t>SGD (Gradient Descent)</a:t>
            </a:r>
            <a:r>
              <a:rPr lang="pl-PL" sz="2400" dirty="0"/>
              <a:t>, </a:t>
            </a:r>
            <a:r>
              <a:rPr lang="en" sz="2400" dirty="0"/>
              <a:t>Adam</a:t>
            </a:r>
            <a:r>
              <a:rPr lang="pl-PL" sz="2400" dirty="0"/>
              <a:t>, </a:t>
            </a:r>
            <a:r>
              <a:rPr lang="en" sz="2400" dirty="0"/>
              <a:t>etc.</a:t>
            </a:r>
            <a:r>
              <a:rPr lang="pl-PL" sz="2400" dirty="0"/>
              <a:t>)</a:t>
            </a:r>
            <a:endParaRPr lang="en" sz="2400" dirty="0"/>
          </a:p>
          <a:p>
            <a:pPr marL="0" indent="0">
              <a:lnSpc>
                <a:spcPct val="70000"/>
              </a:lnSpc>
              <a:buNone/>
            </a:pPr>
            <a:endParaRPr lang="pl-PL" alt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2953044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501129" y="516027"/>
            <a:ext cx="7631692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altLang="en-US" sz="4800" dirty="0" err="1"/>
              <a:t>Keras</a:t>
            </a:r>
            <a:r>
              <a:rPr lang="en-US" altLang="en-US" sz="4800" dirty="0"/>
              <a:t> </a:t>
            </a:r>
            <a:r>
              <a:rPr lang="en-US" altLang="en-US" sz="4800" dirty="0">
                <a:solidFill>
                  <a:srgbClr val="FFC000"/>
                </a:solidFill>
              </a:rPr>
              <a:t>Terminology</a:t>
            </a:r>
            <a:endParaRPr sz="4800" dirty="0">
              <a:solidFill>
                <a:srgbClr val="FFC000"/>
              </a:solidFill>
            </a:endParaRPr>
          </a:p>
        </p:txBody>
      </p:sp>
      <p:sp>
        <p:nvSpPr>
          <p:cNvPr id="137" name="Shape 137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p:grpSp>
        <p:nvGrpSpPr>
          <p:cNvPr id="7" name="Shape 274"/>
          <p:cNvGrpSpPr/>
          <p:nvPr/>
        </p:nvGrpSpPr>
        <p:grpSpPr>
          <a:xfrm>
            <a:off x="7964730" y="329098"/>
            <a:ext cx="977040" cy="722851"/>
            <a:chOff x="5255200" y="3006475"/>
            <a:chExt cx="511700" cy="378575"/>
          </a:xfrm>
        </p:grpSpPr>
        <p:sp>
          <p:nvSpPr>
            <p:cNvPr id="8" name="Shape 275"/>
            <p:cNvSpPr/>
            <p:nvPr/>
          </p:nvSpPr>
          <p:spPr>
            <a:xfrm>
              <a:off x="5255200" y="3006475"/>
              <a:ext cx="349900" cy="349875"/>
            </a:xfrm>
            <a:custGeom>
              <a:avLst/>
              <a:gdLst/>
              <a:ahLst/>
              <a:cxnLst/>
              <a:rect l="0" t="0" r="0" b="0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Shape 276"/>
            <p:cNvSpPr/>
            <p:nvPr/>
          </p:nvSpPr>
          <p:spPr>
            <a:xfrm>
              <a:off x="5567825" y="3185975"/>
              <a:ext cx="199075" cy="199075"/>
            </a:xfrm>
            <a:custGeom>
              <a:avLst/>
              <a:gdLst/>
              <a:ahLst/>
              <a:cxnLst/>
              <a:rect l="0" t="0" r="0" b="0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" name="Content Placeholder 2"/>
          <p:cNvSpPr txBox="1">
            <a:spLocks/>
          </p:cNvSpPr>
          <p:nvPr/>
        </p:nvSpPr>
        <p:spPr>
          <a:xfrm>
            <a:off x="1128539" y="1886397"/>
            <a:ext cx="6208432" cy="2046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●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○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■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●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○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■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●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○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■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9pPr>
          </a:lstStyle>
          <a:p>
            <a:pPr marL="342900">
              <a:defRPr/>
            </a:pPr>
            <a:r>
              <a:rPr lang="en" sz="2400" dirty="0">
                <a:solidFill>
                  <a:schemeClr val="bg2"/>
                </a:solidFill>
              </a:rPr>
              <a:t>Loss </a:t>
            </a:r>
            <a:r>
              <a:rPr lang="en" sz="2400" dirty="0" smtClean="0">
                <a:solidFill>
                  <a:schemeClr val="bg2"/>
                </a:solidFill>
              </a:rPr>
              <a:t>Function</a:t>
            </a:r>
            <a:endParaRPr lang="pl-PL" sz="2400" dirty="0" smtClean="0">
              <a:solidFill>
                <a:schemeClr val="bg2"/>
              </a:solidFill>
            </a:endParaRPr>
          </a:p>
          <a:p>
            <a:pPr marL="800100" lvl="1">
              <a:defRPr/>
            </a:pPr>
            <a:r>
              <a:rPr lang="en" sz="2400" dirty="0" smtClean="0">
                <a:solidFill>
                  <a:schemeClr val="bg2"/>
                </a:solidFill>
              </a:rPr>
              <a:t>Method </a:t>
            </a:r>
            <a:r>
              <a:rPr lang="en" sz="2400" dirty="0">
                <a:solidFill>
                  <a:schemeClr val="bg2"/>
                </a:solidFill>
              </a:rPr>
              <a:t>of calculating </a:t>
            </a:r>
            <a:r>
              <a:rPr lang="en" sz="2400" dirty="0" smtClean="0">
                <a:solidFill>
                  <a:schemeClr val="bg2"/>
                </a:solidFill>
              </a:rPr>
              <a:t>errors</a:t>
            </a:r>
            <a:endParaRPr lang="pl-PL" sz="2400" dirty="0" smtClean="0">
              <a:solidFill>
                <a:schemeClr val="bg2"/>
              </a:solidFill>
            </a:endParaRPr>
          </a:p>
          <a:p>
            <a:pPr marL="1257300" lvl="2">
              <a:defRPr/>
            </a:pPr>
            <a:r>
              <a:rPr lang="en" sz="2400" dirty="0" smtClean="0">
                <a:solidFill>
                  <a:schemeClr val="bg2"/>
                </a:solidFill>
              </a:rPr>
              <a:t>Mean </a:t>
            </a:r>
            <a:r>
              <a:rPr lang="en" sz="2400" dirty="0">
                <a:solidFill>
                  <a:schemeClr val="bg2"/>
                </a:solidFill>
              </a:rPr>
              <a:t>squared </a:t>
            </a:r>
            <a:r>
              <a:rPr lang="en" sz="2400" dirty="0" smtClean="0">
                <a:solidFill>
                  <a:schemeClr val="bg2"/>
                </a:solidFill>
              </a:rPr>
              <a:t>error</a:t>
            </a:r>
            <a:endParaRPr lang="pl-PL" sz="2400" dirty="0" smtClean="0">
              <a:solidFill>
                <a:schemeClr val="bg2"/>
              </a:solidFill>
            </a:endParaRPr>
          </a:p>
          <a:p>
            <a:pPr marL="1257300" lvl="2">
              <a:defRPr/>
            </a:pPr>
            <a:r>
              <a:rPr lang="en" sz="2400" dirty="0" smtClean="0">
                <a:solidFill>
                  <a:schemeClr val="bg2"/>
                </a:solidFill>
              </a:rPr>
              <a:t>Binary cross-entropy</a:t>
            </a:r>
            <a:endParaRPr lang="pl-PL" sz="2400" dirty="0" smtClean="0">
              <a:solidFill>
                <a:schemeClr val="bg2"/>
              </a:solidFill>
            </a:endParaRPr>
          </a:p>
          <a:p>
            <a:pPr marL="1257300" lvl="2">
              <a:defRPr/>
            </a:pPr>
            <a:r>
              <a:rPr lang="en" sz="2400" dirty="0" smtClean="0">
                <a:solidFill>
                  <a:schemeClr val="bg2"/>
                </a:solidFill>
              </a:rPr>
              <a:t>etc</a:t>
            </a:r>
            <a:r>
              <a:rPr lang="en" sz="2400" dirty="0">
                <a:solidFill>
                  <a:schemeClr val="bg2"/>
                </a:solidFill>
              </a:rPr>
              <a:t>.</a:t>
            </a:r>
          </a:p>
          <a:p>
            <a:pPr marL="0" indent="0">
              <a:lnSpc>
                <a:spcPct val="70000"/>
              </a:lnSpc>
              <a:buNone/>
            </a:pPr>
            <a:endParaRPr lang="pl-PL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189872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501129" y="516027"/>
            <a:ext cx="7631692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altLang="en-US" sz="4800" dirty="0" err="1"/>
              <a:t>Keras</a:t>
            </a:r>
            <a:r>
              <a:rPr lang="en-US" altLang="en-US" sz="4800" dirty="0"/>
              <a:t> </a:t>
            </a:r>
            <a:r>
              <a:rPr lang="en-US" altLang="en-US" sz="4800" dirty="0">
                <a:solidFill>
                  <a:srgbClr val="FFC000"/>
                </a:solidFill>
              </a:rPr>
              <a:t>Terminology</a:t>
            </a:r>
            <a:endParaRPr sz="4800" dirty="0">
              <a:solidFill>
                <a:srgbClr val="FFC000"/>
              </a:solidFill>
            </a:endParaRPr>
          </a:p>
        </p:txBody>
      </p:sp>
      <p:sp>
        <p:nvSpPr>
          <p:cNvPr id="137" name="Shape 137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grpSp>
        <p:nvGrpSpPr>
          <p:cNvPr id="7" name="Shape 274"/>
          <p:cNvGrpSpPr/>
          <p:nvPr/>
        </p:nvGrpSpPr>
        <p:grpSpPr>
          <a:xfrm>
            <a:off x="7964730" y="329098"/>
            <a:ext cx="977040" cy="722851"/>
            <a:chOff x="5255200" y="3006475"/>
            <a:chExt cx="511700" cy="378575"/>
          </a:xfrm>
        </p:grpSpPr>
        <p:sp>
          <p:nvSpPr>
            <p:cNvPr id="8" name="Shape 275"/>
            <p:cNvSpPr/>
            <p:nvPr/>
          </p:nvSpPr>
          <p:spPr>
            <a:xfrm>
              <a:off x="5255200" y="3006475"/>
              <a:ext cx="349900" cy="349875"/>
            </a:xfrm>
            <a:custGeom>
              <a:avLst/>
              <a:gdLst/>
              <a:ahLst/>
              <a:cxnLst/>
              <a:rect l="0" t="0" r="0" b="0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Shape 276"/>
            <p:cNvSpPr/>
            <p:nvPr/>
          </p:nvSpPr>
          <p:spPr>
            <a:xfrm>
              <a:off x="5567825" y="3185975"/>
              <a:ext cx="199075" cy="199075"/>
            </a:xfrm>
            <a:custGeom>
              <a:avLst/>
              <a:gdLst/>
              <a:ahLst/>
              <a:cxnLst/>
              <a:rect l="0" t="0" r="0" b="0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" name="Content Placeholder 2"/>
          <p:cNvSpPr txBox="1">
            <a:spLocks/>
          </p:cNvSpPr>
          <p:nvPr/>
        </p:nvSpPr>
        <p:spPr>
          <a:xfrm>
            <a:off x="961624" y="1755768"/>
            <a:ext cx="6099575" cy="2046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●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○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■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●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○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■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●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○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■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9pPr>
          </a:lstStyle>
          <a:p>
            <a:pPr marL="285750" indent="-285750">
              <a:defRPr/>
            </a:pPr>
            <a:r>
              <a:rPr lang="en" sz="2400" dirty="0" smtClean="0"/>
              <a:t>Epoch</a:t>
            </a:r>
            <a:r>
              <a:rPr lang="pl-PL" sz="2400" dirty="0" smtClean="0"/>
              <a:t> </a:t>
            </a:r>
          </a:p>
          <a:p>
            <a:pPr marL="742950" lvl="1" indent="-285750">
              <a:defRPr/>
            </a:pPr>
            <a:r>
              <a:rPr lang="en" sz="2400" dirty="0" smtClean="0"/>
              <a:t>One </a:t>
            </a:r>
            <a:r>
              <a:rPr lang="en" sz="2400" dirty="0"/>
              <a:t>pass over the full data </a:t>
            </a:r>
            <a:r>
              <a:rPr lang="en" sz="2400" dirty="0" smtClean="0"/>
              <a:t>se</a:t>
            </a:r>
            <a:r>
              <a:rPr lang="pl-PL" sz="2400" dirty="0" smtClean="0"/>
              <a:t>t</a:t>
            </a:r>
          </a:p>
          <a:p>
            <a:pPr marL="742950" lvl="1" indent="-285750">
              <a:defRPr/>
            </a:pPr>
            <a:r>
              <a:rPr lang="en" sz="2400" dirty="0" smtClean="0"/>
              <a:t>More </a:t>
            </a:r>
            <a:r>
              <a:rPr lang="en" sz="2400" dirty="0"/>
              <a:t>passes = more refined</a:t>
            </a:r>
          </a:p>
          <a:p>
            <a:pPr marL="0" indent="0">
              <a:lnSpc>
                <a:spcPct val="70000"/>
              </a:lnSpc>
              <a:buNone/>
            </a:pPr>
            <a:endParaRPr lang="pl-PL" alt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1361565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501129" y="516027"/>
            <a:ext cx="7631692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altLang="en-US" sz="4800" dirty="0" err="1"/>
              <a:t>Keras</a:t>
            </a:r>
            <a:r>
              <a:rPr lang="en-US" altLang="en-US" sz="4800" dirty="0"/>
              <a:t> </a:t>
            </a:r>
            <a:r>
              <a:rPr lang="en-US" altLang="en-US" sz="4800" dirty="0">
                <a:solidFill>
                  <a:srgbClr val="FFC000"/>
                </a:solidFill>
              </a:rPr>
              <a:t>Terminology</a:t>
            </a:r>
            <a:endParaRPr sz="4800" dirty="0">
              <a:solidFill>
                <a:srgbClr val="FFC000"/>
              </a:solidFill>
            </a:endParaRPr>
          </a:p>
        </p:txBody>
      </p:sp>
      <p:sp>
        <p:nvSpPr>
          <p:cNvPr id="137" name="Shape 137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  <p:grpSp>
        <p:nvGrpSpPr>
          <p:cNvPr id="7" name="Shape 274"/>
          <p:cNvGrpSpPr/>
          <p:nvPr/>
        </p:nvGrpSpPr>
        <p:grpSpPr>
          <a:xfrm>
            <a:off x="7964730" y="329098"/>
            <a:ext cx="977040" cy="722851"/>
            <a:chOff x="5255200" y="3006475"/>
            <a:chExt cx="511700" cy="378575"/>
          </a:xfrm>
        </p:grpSpPr>
        <p:sp>
          <p:nvSpPr>
            <p:cNvPr id="8" name="Shape 275"/>
            <p:cNvSpPr/>
            <p:nvPr/>
          </p:nvSpPr>
          <p:spPr>
            <a:xfrm>
              <a:off x="5255200" y="3006475"/>
              <a:ext cx="349900" cy="349875"/>
            </a:xfrm>
            <a:custGeom>
              <a:avLst/>
              <a:gdLst/>
              <a:ahLst/>
              <a:cxnLst/>
              <a:rect l="0" t="0" r="0" b="0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Shape 276"/>
            <p:cNvSpPr/>
            <p:nvPr/>
          </p:nvSpPr>
          <p:spPr>
            <a:xfrm>
              <a:off x="5567825" y="3185975"/>
              <a:ext cx="199075" cy="199075"/>
            </a:xfrm>
            <a:custGeom>
              <a:avLst/>
              <a:gdLst/>
              <a:ahLst/>
              <a:cxnLst/>
              <a:rect l="0" t="0" r="0" b="0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" name="Content Placeholder 2"/>
          <p:cNvSpPr txBox="1">
            <a:spLocks/>
          </p:cNvSpPr>
          <p:nvPr/>
        </p:nvSpPr>
        <p:spPr>
          <a:xfrm>
            <a:off x="961624" y="1755768"/>
            <a:ext cx="7238947" cy="2046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●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○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■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●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○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■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●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○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■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9pPr>
          </a:lstStyle>
          <a:p>
            <a:pPr marL="285750" indent="-285750">
              <a:defRPr/>
            </a:pPr>
            <a:r>
              <a:rPr lang="pl-PL" sz="2400" dirty="0" err="1" smtClean="0"/>
              <a:t>Dropout</a:t>
            </a:r>
            <a:endParaRPr lang="pl-PL" sz="2400" dirty="0" smtClean="0"/>
          </a:p>
          <a:p>
            <a:pPr marL="742950" lvl="1" indent="-285750">
              <a:defRPr/>
            </a:pPr>
            <a:r>
              <a:rPr lang="en-US" sz="2400" dirty="0"/>
              <a:t>The term </a:t>
            </a:r>
            <a:r>
              <a:rPr lang="en-US" sz="2400" dirty="0" smtClean="0"/>
              <a:t>refers </a:t>
            </a:r>
            <a:r>
              <a:rPr lang="en-US" sz="2400" dirty="0"/>
              <a:t>to dropping out units </a:t>
            </a:r>
            <a:r>
              <a:rPr lang="en-US" sz="2400" dirty="0" smtClean="0"/>
              <a:t>in </a:t>
            </a:r>
            <a:r>
              <a:rPr lang="en-US" sz="2400" dirty="0"/>
              <a:t>a neural </a:t>
            </a:r>
            <a:r>
              <a:rPr lang="en-US" sz="2400" dirty="0" smtClean="0"/>
              <a:t>network</a:t>
            </a:r>
            <a:r>
              <a:rPr lang="pl-PL" sz="2400" dirty="0" smtClean="0"/>
              <a:t> (</a:t>
            </a:r>
            <a:r>
              <a:rPr lang="en-US" sz="2400" dirty="0" smtClean="0"/>
              <a:t>we temporarily </a:t>
            </a:r>
            <a:r>
              <a:rPr lang="en-US" sz="2400" dirty="0" err="1" smtClean="0"/>
              <a:t>remov</a:t>
            </a:r>
            <a:r>
              <a:rPr lang="pl-PL" sz="2400" dirty="0" smtClean="0"/>
              <a:t>e</a:t>
            </a:r>
            <a:r>
              <a:rPr lang="en-US" sz="2400" dirty="0" smtClean="0"/>
              <a:t> </a:t>
            </a:r>
            <a:r>
              <a:rPr lang="pl-PL" sz="2400" dirty="0" err="1" smtClean="0"/>
              <a:t>them</a:t>
            </a:r>
            <a:r>
              <a:rPr lang="pl-PL" sz="2400" dirty="0" smtClean="0"/>
              <a:t> </a:t>
            </a:r>
            <a:r>
              <a:rPr lang="en-US" sz="2400" dirty="0" smtClean="0"/>
              <a:t>from </a:t>
            </a:r>
            <a:r>
              <a:rPr lang="en-US" sz="2400" dirty="0"/>
              <a:t>the network, along with all its </a:t>
            </a:r>
            <a:r>
              <a:rPr lang="en-US" sz="2400" dirty="0" smtClean="0"/>
              <a:t>connections</a:t>
            </a:r>
            <a:r>
              <a:rPr lang="pl-PL" sz="2400" dirty="0" smtClean="0"/>
              <a:t>)</a:t>
            </a:r>
            <a:r>
              <a:rPr lang="en-US" sz="2400" dirty="0" smtClean="0"/>
              <a:t>. </a:t>
            </a:r>
            <a:r>
              <a:rPr lang="en-US" sz="2400" dirty="0"/>
              <a:t>The choice of which units to drop is </a:t>
            </a:r>
            <a:r>
              <a:rPr lang="en-US" sz="2400" dirty="0" smtClean="0"/>
              <a:t>random</a:t>
            </a:r>
            <a:r>
              <a:rPr lang="pl-PL" sz="2400" dirty="0" smtClean="0"/>
              <a:t> (</a:t>
            </a:r>
            <a:r>
              <a:rPr lang="en-US" sz="2400" dirty="0" smtClean="0"/>
              <a:t>each </a:t>
            </a:r>
            <a:r>
              <a:rPr lang="en-US" sz="2400" dirty="0"/>
              <a:t>unit is </a:t>
            </a:r>
            <a:r>
              <a:rPr lang="en-US" sz="2400" dirty="0" smtClean="0"/>
              <a:t>re</a:t>
            </a:r>
            <a:r>
              <a:rPr lang="pl-PL" sz="2400" dirty="0" err="1" smtClean="0"/>
              <a:t>moved</a:t>
            </a:r>
            <a:r>
              <a:rPr lang="en-US" sz="2400" dirty="0" smtClean="0"/>
              <a:t> </a:t>
            </a:r>
            <a:r>
              <a:rPr lang="en-US" sz="2400" dirty="0"/>
              <a:t>with a fixed </a:t>
            </a:r>
            <a:r>
              <a:rPr lang="en-US" sz="2400" dirty="0" smtClean="0"/>
              <a:t>probability</a:t>
            </a:r>
            <a:r>
              <a:rPr lang="pl-PL" sz="2400" dirty="0" smtClean="0"/>
              <a:t>)</a:t>
            </a:r>
            <a:endParaRPr lang="pl-PL" alt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3209268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>
            <a:spLocks noGrp="1"/>
          </p:cNvSpPr>
          <p:nvPr>
            <p:ph type="ctrTitle"/>
          </p:nvPr>
        </p:nvSpPr>
        <p:spPr>
          <a:xfrm>
            <a:off x="636562" y="3394557"/>
            <a:ext cx="7953645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pl-PL" dirty="0" smtClean="0"/>
              <a:t>Sieci </a:t>
            </a:r>
            <a:r>
              <a:rPr lang="pl-PL" dirty="0" err="1" smtClean="0">
                <a:solidFill>
                  <a:schemeClr val="bg1"/>
                </a:solidFill>
              </a:rPr>
              <a:t>konwolucyjne</a:t>
            </a:r>
            <a:endParaRPr lang="pl-PL" dirty="0">
              <a:solidFill>
                <a:schemeClr val="bg1"/>
              </a:solidFill>
            </a:endParaRPr>
          </a:p>
        </p:txBody>
      </p:sp>
      <p:sp>
        <p:nvSpPr>
          <p:cNvPr id="90" name="Shape 90"/>
          <p:cNvSpPr txBox="1"/>
          <p:nvPr/>
        </p:nvSpPr>
        <p:spPr>
          <a:xfrm>
            <a:off x="7811325" y="0"/>
            <a:ext cx="960900" cy="13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9600" dirty="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3</a:t>
            </a:r>
            <a:endParaRPr sz="9600" dirty="0">
              <a:solidFill>
                <a:srgbClr val="434343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758514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586333" y="289892"/>
            <a:ext cx="7631692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pl-PL" sz="5400" dirty="0" err="1"/>
              <a:t>Konwo</a:t>
            </a:r>
            <a:r>
              <a:rPr lang="pl-PL" sz="5400" dirty="0"/>
              <a:t>.. </a:t>
            </a:r>
            <a:r>
              <a:rPr lang="pl-PL" sz="5400" dirty="0">
                <a:solidFill>
                  <a:srgbClr val="FFC000"/>
                </a:solidFill>
              </a:rPr>
              <a:t>co</a:t>
            </a:r>
            <a:r>
              <a:rPr lang="pl-PL" sz="5400" dirty="0"/>
              <a:t>?</a:t>
            </a:r>
            <a:endParaRPr sz="5400" dirty="0"/>
          </a:p>
        </p:txBody>
      </p:sp>
      <p:sp>
        <p:nvSpPr>
          <p:cNvPr id="137" name="Shape 137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  <p:grpSp>
        <p:nvGrpSpPr>
          <p:cNvPr id="18" name="Shape 274"/>
          <p:cNvGrpSpPr/>
          <p:nvPr/>
        </p:nvGrpSpPr>
        <p:grpSpPr>
          <a:xfrm>
            <a:off x="7964730" y="329098"/>
            <a:ext cx="977040" cy="722851"/>
            <a:chOff x="5255200" y="3006475"/>
            <a:chExt cx="511700" cy="378575"/>
          </a:xfrm>
        </p:grpSpPr>
        <p:sp>
          <p:nvSpPr>
            <p:cNvPr id="19" name="Shape 275"/>
            <p:cNvSpPr/>
            <p:nvPr/>
          </p:nvSpPr>
          <p:spPr>
            <a:xfrm>
              <a:off x="5255200" y="3006475"/>
              <a:ext cx="349900" cy="349875"/>
            </a:xfrm>
            <a:custGeom>
              <a:avLst/>
              <a:gdLst/>
              <a:ahLst/>
              <a:cxnLst/>
              <a:rect l="0" t="0" r="0" b="0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Shape 276"/>
            <p:cNvSpPr/>
            <p:nvPr/>
          </p:nvSpPr>
          <p:spPr>
            <a:xfrm>
              <a:off x="5567825" y="3185975"/>
              <a:ext cx="199075" cy="199075"/>
            </a:xfrm>
            <a:custGeom>
              <a:avLst/>
              <a:gdLst/>
              <a:ahLst/>
              <a:cxnLst/>
              <a:rect l="0" t="0" r="0" b="0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8123" y="1286134"/>
            <a:ext cx="3714750" cy="3286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752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>
            <a:spLocks noGrp="1"/>
          </p:cNvSpPr>
          <p:nvPr>
            <p:ph type="ctrTitle"/>
          </p:nvPr>
        </p:nvSpPr>
        <p:spPr>
          <a:xfrm>
            <a:off x="636563" y="3394557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dirty="0" err="1" smtClean="0"/>
              <a:t>Deep</a:t>
            </a:r>
            <a:r>
              <a:rPr lang="pl-PL" dirty="0" smtClean="0"/>
              <a:t> learning </a:t>
            </a:r>
            <a:br>
              <a:rPr lang="pl-PL" dirty="0" smtClean="0"/>
            </a:br>
            <a:r>
              <a:rPr lang="pl-PL" dirty="0" smtClean="0"/>
              <a:t>i </a:t>
            </a:r>
            <a:r>
              <a:rPr lang="pl-PL" dirty="0" smtClean="0">
                <a:solidFill>
                  <a:schemeClr val="bg1"/>
                </a:solidFill>
              </a:rPr>
              <a:t>sieci </a:t>
            </a:r>
            <a:r>
              <a:rPr lang="pl-PL" dirty="0" err="1" smtClean="0">
                <a:solidFill>
                  <a:schemeClr val="bg1"/>
                </a:solidFill>
              </a:rPr>
              <a:t>konwolucyjne</a:t>
            </a:r>
            <a:r>
              <a:rPr lang="pl-PL" dirty="0" smtClean="0"/>
              <a:t> </a:t>
            </a:r>
            <a:endParaRPr dirty="0"/>
          </a:p>
        </p:txBody>
      </p:sp>
      <p:sp>
        <p:nvSpPr>
          <p:cNvPr id="90" name="Shape 90"/>
          <p:cNvSpPr txBox="1"/>
          <p:nvPr/>
        </p:nvSpPr>
        <p:spPr>
          <a:xfrm>
            <a:off x="7811325" y="0"/>
            <a:ext cx="960900" cy="13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9600" dirty="0" smtClean="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4</a:t>
            </a:r>
            <a:endParaRPr sz="9600" dirty="0">
              <a:solidFill>
                <a:srgbClr val="434343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1284491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586333" y="289892"/>
            <a:ext cx="7631692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4800" dirty="0" smtClean="0"/>
              <a:t>Jak działają </a:t>
            </a:r>
            <a:r>
              <a:rPr lang="pl-PL" sz="4800" dirty="0" err="1" smtClean="0">
                <a:solidFill>
                  <a:srgbClr val="FFC000"/>
                </a:solidFill>
              </a:rPr>
              <a:t>konwolucje</a:t>
            </a:r>
            <a:r>
              <a:rPr lang="pl-PL" sz="4800" dirty="0" smtClean="0"/>
              <a:t>?</a:t>
            </a:r>
            <a:endParaRPr sz="4800" dirty="0"/>
          </a:p>
        </p:txBody>
      </p:sp>
      <p:sp>
        <p:nvSpPr>
          <p:cNvPr id="137" name="Shape 137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  <p:pic>
        <p:nvPicPr>
          <p:cNvPr id="15362" name="Picture 2" descr="https://www.jeremyjordan.me/content/images/2017/07/download--7-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758" y="2066824"/>
            <a:ext cx="2178571" cy="1648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 descr="https://www.jeremyjordan.me/content/images/2017/07/download--8-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282" t="16525" r="1"/>
          <a:stretch/>
        </p:blipFill>
        <p:spPr bwMode="auto">
          <a:xfrm>
            <a:off x="3750198" y="3495554"/>
            <a:ext cx="789307" cy="745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6" name="Picture 6" descr="https://www.jeremyjordan.me/content/images/2017/07/download--8-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92" t="14500" r="60063" b="3475"/>
          <a:stretch/>
        </p:blipFill>
        <p:spPr bwMode="auto">
          <a:xfrm>
            <a:off x="3854370" y="1567463"/>
            <a:ext cx="682906" cy="666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8" name="Picture 8" descr="https://www.jeremyjordan.me/content/images/2017/07/download--9-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10" t="7855" r="51097"/>
          <a:stretch/>
        </p:blipFill>
        <p:spPr bwMode="auto">
          <a:xfrm>
            <a:off x="5578997" y="1180617"/>
            <a:ext cx="2141950" cy="1609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 descr="https://www.jeremyjordan.me/content/images/2017/07/download--9-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101" t="9550" r="348" b="-1695"/>
          <a:stretch/>
        </p:blipFill>
        <p:spPr bwMode="auto">
          <a:xfrm>
            <a:off x="5578996" y="3032893"/>
            <a:ext cx="2129741" cy="1645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/>
          <p:cNvCxnSpPr/>
          <p:nvPr/>
        </p:nvCxnSpPr>
        <p:spPr>
          <a:xfrm flipV="1">
            <a:off x="3136741" y="2002420"/>
            <a:ext cx="555585" cy="4629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3020994" y="3287210"/>
            <a:ext cx="682906" cy="4861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4710895" y="1851949"/>
            <a:ext cx="77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4666525" y="3810000"/>
            <a:ext cx="77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4" name="Shape 274"/>
          <p:cNvGrpSpPr/>
          <p:nvPr/>
        </p:nvGrpSpPr>
        <p:grpSpPr>
          <a:xfrm>
            <a:off x="7964730" y="329098"/>
            <a:ext cx="977040" cy="722851"/>
            <a:chOff x="5255200" y="3006475"/>
            <a:chExt cx="511700" cy="378575"/>
          </a:xfrm>
        </p:grpSpPr>
        <p:sp>
          <p:nvSpPr>
            <p:cNvPr id="25" name="Shape 275"/>
            <p:cNvSpPr/>
            <p:nvPr/>
          </p:nvSpPr>
          <p:spPr>
            <a:xfrm>
              <a:off x="5255200" y="3006475"/>
              <a:ext cx="349900" cy="349875"/>
            </a:xfrm>
            <a:custGeom>
              <a:avLst/>
              <a:gdLst/>
              <a:ahLst/>
              <a:cxnLst/>
              <a:rect l="0" t="0" r="0" b="0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Shape 276"/>
            <p:cNvSpPr/>
            <p:nvPr/>
          </p:nvSpPr>
          <p:spPr>
            <a:xfrm>
              <a:off x="5567825" y="3185975"/>
              <a:ext cx="199075" cy="199075"/>
            </a:xfrm>
            <a:custGeom>
              <a:avLst/>
              <a:gdLst/>
              <a:ahLst/>
              <a:cxnLst/>
              <a:rect l="0" t="0" r="0" b="0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" name="Rectangle 16">
            <a:hlinkClick r:id="rId6"/>
          </p:cNvPr>
          <p:cNvSpPr/>
          <p:nvPr/>
        </p:nvSpPr>
        <p:spPr>
          <a:xfrm>
            <a:off x="463661" y="4835723"/>
            <a:ext cx="320151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atin typeface="Raleway Light" panose="020B0604020202020204" charset="-18"/>
                <a:hlinkClick r:id="rId6"/>
              </a:rPr>
              <a:t>http://scs.ryerson.ca/~aharley/vis/conv/</a:t>
            </a:r>
            <a:endParaRPr lang="en-US" sz="1200" dirty="0">
              <a:latin typeface="Raleway Light" panose="020B0604020202020204" charset="-18"/>
            </a:endParaRPr>
          </a:p>
        </p:txBody>
      </p:sp>
      <p:pic>
        <p:nvPicPr>
          <p:cNvPr id="15370" name="Picture 10" descr="enter image description here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057" y="1056673"/>
            <a:ext cx="6829425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3557848" y="4835723"/>
            <a:ext cx="551965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Raleway Light" panose="020B0604020202020204" charset="-18"/>
                <a:hlinkClick r:id="rId8"/>
              </a:rPr>
              <a:t>https://cs.stanford.edu/people/karpathy/convnetjs/demo/mnist.html</a:t>
            </a:r>
            <a:endParaRPr lang="en-US" sz="1200" dirty="0">
              <a:latin typeface="Raleway Light" panose="020B0604020202020204" charset="-18"/>
            </a:endParaRPr>
          </a:p>
        </p:txBody>
      </p:sp>
    </p:spTree>
    <p:extLst>
      <p:ext uri="{BB962C8B-B14F-4D97-AF65-F5344CB8AC3E}">
        <p14:creationId xmlns:p14="http://schemas.microsoft.com/office/powerpoint/2010/main" val="2323547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>
            <a:spLocks noGrp="1"/>
          </p:cNvSpPr>
          <p:nvPr>
            <p:ph type="ctrTitle"/>
          </p:nvPr>
        </p:nvSpPr>
        <p:spPr>
          <a:xfrm>
            <a:off x="636563" y="3394557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dirty="0" smtClean="0"/>
              <a:t>AI we </a:t>
            </a:r>
            <a:r>
              <a:rPr lang="pl-PL" dirty="0" smtClean="0">
                <a:solidFill>
                  <a:schemeClr val="bg1"/>
                </a:solidFill>
              </a:rPr>
              <a:t>wdrożeniach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90" name="Shape 90"/>
          <p:cNvSpPr txBox="1"/>
          <p:nvPr/>
        </p:nvSpPr>
        <p:spPr>
          <a:xfrm>
            <a:off x="7811325" y="0"/>
            <a:ext cx="960900" cy="13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9600" dirty="0" smtClean="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5</a:t>
            </a:r>
            <a:endParaRPr sz="9600" dirty="0">
              <a:solidFill>
                <a:srgbClr val="434343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2201828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465177" y="319199"/>
            <a:ext cx="7631692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4800" dirty="0" smtClean="0"/>
              <a:t>T</a:t>
            </a:r>
            <a:r>
              <a:rPr lang="pl-PL" sz="4800" dirty="0" err="1" smtClean="0"/>
              <a:t>rening</a:t>
            </a:r>
            <a:r>
              <a:rPr lang="en-US" sz="4800" dirty="0" smtClean="0"/>
              <a:t> </a:t>
            </a:r>
            <a:r>
              <a:rPr lang="en-US" sz="4800" dirty="0"/>
              <a:t>vs. </a:t>
            </a:r>
            <a:r>
              <a:rPr lang="en-US" sz="4800" dirty="0">
                <a:solidFill>
                  <a:srgbClr val="FFC000"/>
                </a:solidFill>
              </a:rPr>
              <a:t>inference</a:t>
            </a:r>
          </a:p>
        </p:txBody>
      </p:sp>
      <p:sp>
        <p:nvSpPr>
          <p:cNvPr id="137" name="Shape 137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  <p:sp>
        <p:nvSpPr>
          <p:cNvPr id="122" name="Rectangle 121"/>
          <p:cNvSpPr/>
          <p:nvPr/>
        </p:nvSpPr>
        <p:spPr>
          <a:xfrm>
            <a:off x="2060074" y="1792332"/>
            <a:ext cx="800047" cy="52776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09037">
              <a:defRPr/>
            </a:pPr>
            <a:endParaRPr lang="en-US" sz="1600">
              <a:solidFill>
                <a:prstClr val="white"/>
              </a:solidFill>
              <a:latin typeface="Raleway Light" panose="020B0604020202020204" charset="-18"/>
            </a:endParaRPr>
          </a:p>
        </p:txBody>
      </p:sp>
      <p:sp>
        <p:nvSpPr>
          <p:cNvPr id="123" name="Oval 122"/>
          <p:cNvSpPr/>
          <p:nvPr/>
        </p:nvSpPr>
        <p:spPr>
          <a:xfrm>
            <a:off x="3560163" y="1775770"/>
            <a:ext cx="218195" cy="211989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09037">
              <a:defRPr/>
            </a:pPr>
            <a:endParaRPr lang="en-US" sz="1600">
              <a:solidFill>
                <a:prstClr val="white"/>
              </a:solidFill>
              <a:latin typeface="Raleway Light" panose="020B0604020202020204" charset="-18"/>
            </a:endParaRPr>
          </a:p>
        </p:txBody>
      </p:sp>
      <p:sp>
        <p:nvSpPr>
          <p:cNvPr id="124" name="Oval 123"/>
          <p:cNvSpPr/>
          <p:nvPr/>
        </p:nvSpPr>
        <p:spPr>
          <a:xfrm>
            <a:off x="3560163" y="2058423"/>
            <a:ext cx="218195" cy="210886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09037">
              <a:defRPr/>
            </a:pPr>
            <a:endParaRPr lang="en-US" sz="1600">
              <a:solidFill>
                <a:prstClr val="white"/>
              </a:solidFill>
              <a:latin typeface="Raleway Light" panose="020B0604020202020204" charset="-18"/>
            </a:endParaRPr>
          </a:p>
        </p:txBody>
      </p:sp>
      <p:sp>
        <p:nvSpPr>
          <p:cNvPr id="125" name="Oval 124"/>
          <p:cNvSpPr/>
          <p:nvPr/>
        </p:nvSpPr>
        <p:spPr>
          <a:xfrm>
            <a:off x="3560163" y="2339971"/>
            <a:ext cx="218195" cy="211989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09037">
              <a:defRPr/>
            </a:pPr>
            <a:endParaRPr lang="en-US" sz="1600">
              <a:solidFill>
                <a:prstClr val="white"/>
              </a:solidFill>
              <a:latin typeface="Raleway Light" panose="020B0604020202020204" charset="-18"/>
            </a:endParaRPr>
          </a:p>
        </p:txBody>
      </p:sp>
      <p:sp>
        <p:nvSpPr>
          <p:cNvPr id="126" name="Oval 125"/>
          <p:cNvSpPr/>
          <p:nvPr/>
        </p:nvSpPr>
        <p:spPr>
          <a:xfrm>
            <a:off x="3560163" y="2622624"/>
            <a:ext cx="218195" cy="211989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09037">
              <a:defRPr/>
            </a:pPr>
            <a:endParaRPr lang="en-US" sz="1600">
              <a:solidFill>
                <a:prstClr val="white"/>
              </a:solidFill>
              <a:latin typeface="Raleway Light" panose="020B0604020202020204" charset="-18"/>
            </a:endParaRPr>
          </a:p>
        </p:txBody>
      </p:sp>
      <p:sp>
        <p:nvSpPr>
          <p:cNvPr id="127" name="Oval 126"/>
          <p:cNvSpPr/>
          <p:nvPr/>
        </p:nvSpPr>
        <p:spPr>
          <a:xfrm>
            <a:off x="4214746" y="2481298"/>
            <a:ext cx="218195" cy="211989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  <a:tailEnd type="arrow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09037">
              <a:defRPr/>
            </a:pPr>
            <a:endParaRPr lang="en-US" sz="1600">
              <a:solidFill>
                <a:prstClr val="white"/>
              </a:solidFill>
              <a:latin typeface="Raleway Light" panose="020B0604020202020204" charset="-18"/>
            </a:endParaRPr>
          </a:p>
        </p:txBody>
      </p:sp>
      <p:sp>
        <p:nvSpPr>
          <p:cNvPr id="128" name="Oval 127"/>
          <p:cNvSpPr/>
          <p:nvPr/>
        </p:nvSpPr>
        <p:spPr>
          <a:xfrm>
            <a:off x="4214746" y="2198645"/>
            <a:ext cx="218195" cy="211989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  <a:tailEnd type="arrow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09037">
              <a:defRPr/>
            </a:pPr>
            <a:endParaRPr lang="en-US" sz="1600">
              <a:solidFill>
                <a:prstClr val="white"/>
              </a:solidFill>
              <a:latin typeface="Raleway Light" panose="020B0604020202020204" charset="-18"/>
            </a:endParaRPr>
          </a:p>
        </p:txBody>
      </p:sp>
      <p:sp>
        <p:nvSpPr>
          <p:cNvPr id="129" name="Oval 128"/>
          <p:cNvSpPr/>
          <p:nvPr/>
        </p:nvSpPr>
        <p:spPr>
          <a:xfrm>
            <a:off x="4214746" y="1917097"/>
            <a:ext cx="218195" cy="210886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  <a:tailEnd type="arrow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09037">
              <a:defRPr/>
            </a:pPr>
            <a:endParaRPr lang="en-US" sz="1600">
              <a:solidFill>
                <a:prstClr val="white"/>
              </a:solidFill>
              <a:latin typeface="Raleway Light" panose="020B0604020202020204" charset="-18"/>
            </a:endParaRPr>
          </a:p>
        </p:txBody>
      </p:sp>
      <p:sp>
        <p:nvSpPr>
          <p:cNvPr id="130" name="Oval 129"/>
          <p:cNvSpPr/>
          <p:nvPr/>
        </p:nvSpPr>
        <p:spPr>
          <a:xfrm>
            <a:off x="4795463" y="2481298"/>
            <a:ext cx="218195" cy="211989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09037">
              <a:defRPr/>
            </a:pPr>
            <a:endParaRPr lang="en-US" sz="1600">
              <a:solidFill>
                <a:prstClr val="white"/>
              </a:solidFill>
              <a:latin typeface="Raleway Light" panose="020B0604020202020204" charset="-18"/>
            </a:endParaRPr>
          </a:p>
        </p:txBody>
      </p:sp>
      <p:sp>
        <p:nvSpPr>
          <p:cNvPr id="131" name="Oval 130"/>
          <p:cNvSpPr/>
          <p:nvPr/>
        </p:nvSpPr>
        <p:spPr>
          <a:xfrm>
            <a:off x="4795463" y="2198645"/>
            <a:ext cx="218195" cy="211989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09037">
              <a:defRPr/>
            </a:pPr>
            <a:endParaRPr lang="en-US" sz="1600">
              <a:solidFill>
                <a:prstClr val="white"/>
              </a:solidFill>
              <a:latin typeface="Raleway Light" panose="020B0604020202020204" charset="-18"/>
            </a:endParaRPr>
          </a:p>
        </p:txBody>
      </p:sp>
      <p:sp>
        <p:nvSpPr>
          <p:cNvPr id="132" name="Oval 131"/>
          <p:cNvSpPr/>
          <p:nvPr/>
        </p:nvSpPr>
        <p:spPr>
          <a:xfrm>
            <a:off x="4795463" y="1917097"/>
            <a:ext cx="218195" cy="210886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09037">
              <a:defRPr/>
            </a:pPr>
            <a:endParaRPr lang="en-US" sz="1600">
              <a:solidFill>
                <a:prstClr val="white"/>
              </a:solidFill>
              <a:latin typeface="Raleway Light" panose="020B0604020202020204" charset="-18"/>
            </a:endParaRPr>
          </a:p>
        </p:txBody>
      </p:sp>
      <p:cxnSp>
        <p:nvCxnSpPr>
          <p:cNvPr id="133" name="Straight Connector 132"/>
          <p:cNvCxnSpPr>
            <a:stCxn id="123" idx="6"/>
            <a:endCxn id="129" idx="2"/>
          </p:cNvCxnSpPr>
          <p:nvPr/>
        </p:nvCxnSpPr>
        <p:spPr>
          <a:xfrm>
            <a:off x="3778357" y="1881765"/>
            <a:ext cx="436389" cy="141326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/>
          <p:cNvCxnSpPr>
            <a:stCxn id="123" idx="6"/>
            <a:endCxn id="128" idx="2"/>
          </p:cNvCxnSpPr>
          <p:nvPr/>
        </p:nvCxnSpPr>
        <p:spPr>
          <a:xfrm>
            <a:off x="3778357" y="1881765"/>
            <a:ext cx="436389" cy="422875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headEnd type="none"/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/>
          <p:cNvCxnSpPr>
            <a:stCxn id="123" idx="6"/>
            <a:endCxn id="127" idx="2"/>
          </p:cNvCxnSpPr>
          <p:nvPr/>
        </p:nvCxnSpPr>
        <p:spPr>
          <a:xfrm>
            <a:off x="3778357" y="1881765"/>
            <a:ext cx="436389" cy="705527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headEnd type="none"/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/>
          <p:cNvCxnSpPr>
            <a:stCxn id="124" idx="6"/>
            <a:endCxn id="129" idx="2"/>
          </p:cNvCxnSpPr>
          <p:nvPr/>
        </p:nvCxnSpPr>
        <p:spPr>
          <a:xfrm flipV="1">
            <a:off x="3778357" y="2023091"/>
            <a:ext cx="436389" cy="140222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/>
          <p:cNvCxnSpPr>
            <a:stCxn id="125" idx="6"/>
            <a:endCxn id="128" idx="2"/>
          </p:cNvCxnSpPr>
          <p:nvPr/>
        </p:nvCxnSpPr>
        <p:spPr>
          <a:xfrm flipV="1">
            <a:off x="3778357" y="2304640"/>
            <a:ext cx="436389" cy="141326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/>
          <p:cNvCxnSpPr>
            <a:stCxn id="124" idx="6"/>
            <a:endCxn id="128" idx="2"/>
          </p:cNvCxnSpPr>
          <p:nvPr/>
        </p:nvCxnSpPr>
        <p:spPr>
          <a:xfrm>
            <a:off x="3778357" y="2163314"/>
            <a:ext cx="436389" cy="141326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/>
          <p:cNvCxnSpPr>
            <a:stCxn id="124" idx="6"/>
            <a:endCxn id="127" idx="2"/>
          </p:cNvCxnSpPr>
          <p:nvPr/>
        </p:nvCxnSpPr>
        <p:spPr>
          <a:xfrm>
            <a:off x="3778357" y="2163314"/>
            <a:ext cx="436389" cy="423979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/>
          <p:cNvCxnSpPr>
            <a:stCxn id="125" idx="6"/>
            <a:endCxn id="129" idx="2"/>
          </p:cNvCxnSpPr>
          <p:nvPr/>
        </p:nvCxnSpPr>
        <p:spPr>
          <a:xfrm flipV="1">
            <a:off x="3778357" y="2023091"/>
            <a:ext cx="436389" cy="422875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/>
          <p:cNvCxnSpPr>
            <a:stCxn id="125" idx="6"/>
            <a:endCxn id="127" idx="2"/>
          </p:cNvCxnSpPr>
          <p:nvPr/>
        </p:nvCxnSpPr>
        <p:spPr>
          <a:xfrm>
            <a:off x="3778357" y="2445966"/>
            <a:ext cx="436389" cy="141326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/>
          <p:cNvCxnSpPr>
            <a:stCxn id="126" idx="6"/>
            <a:endCxn id="129" idx="2"/>
          </p:cNvCxnSpPr>
          <p:nvPr/>
        </p:nvCxnSpPr>
        <p:spPr>
          <a:xfrm flipV="1">
            <a:off x="3778357" y="2023091"/>
            <a:ext cx="436389" cy="705527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/>
          <p:cNvCxnSpPr>
            <a:stCxn id="126" idx="6"/>
            <a:endCxn id="128" idx="2"/>
          </p:cNvCxnSpPr>
          <p:nvPr/>
        </p:nvCxnSpPr>
        <p:spPr>
          <a:xfrm flipV="1">
            <a:off x="3778357" y="2304640"/>
            <a:ext cx="436389" cy="423979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/>
          <p:cNvCxnSpPr>
            <a:stCxn id="126" idx="6"/>
            <a:endCxn id="127" idx="2"/>
          </p:cNvCxnSpPr>
          <p:nvPr/>
        </p:nvCxnSpPr>
        <p:spPr>
          <a:xfrm flipV="1">
            <a:off x="3778357" y="2587292"/>
            <a:ext cx="436389" cy="141326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/>
          <p:cNvCxnSpPr>
            <a:stCxn id="129" idx="6"/>
            <a:endCxn id="132" idx="2"/>
          </p:cNvCxnSpPr>
          <p:nvPr/>
        </p:nvCxnSpPr>
        <p:spPr>
          <a:xfrm>
            <a:off x="4432941" y="2023091"/>
            <a:ext cx="362522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headEnd type="none"/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/>
          <p:cNvCxnSpPr>
            <a:stCxn id="129" idx="6"/>
            <a:endCxn id="131" idx="2"/>
          </p:cNvCxnSpPr>
          <p:nvPr/>
        </p:nvCxnSpPr>
        <p:spPr>
          <a:xfrm>
            <a:off x="4432941" y="2023091"/>
            <a:ext cx="362522" cy="281549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headEnd type="none"/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/>
          <p:cNvCxnSpPr>
            <a:stCxn id="129" idx="6"/>
            <a:endCxn id="130" idx="2"/>
          </p:cNvCxnSpPr>
          <p:nvPr/>
        </p:nvCxnSpPr>
        <p:spPr>
          <a:xfrm>
            <a:off x="4432941" y="2023091"/>
            <a:ext cx="362522" cy="564201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headEnd type="none"/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/>
          <p:cNvCxnSpPr>
            <a:stCxn id="128" idx="6"/>
            <a:endCxn id="132" idx="2"/>
          </p:cNvCxnSpPr>
          <p:nvPr/>
        </p:nvCxnSpPr>
        <p:spPr>
          <a:xfrm flipV="1">
            <a:off x="4432941" y="2023091"/>
            <a:ext cx="362522" cy="281549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headEnd type="none"/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/>
          <p:cNvCxnSpPr>
            <a:stCxn id="128" idx="6"/>
            <a:endCxn id="131" idx="2"/>
          </p:cNvCxnSpPr>
          <p:nvPr/>
        </p:nvCxnSpPr>
        <p:spPr>
          <a:xfrm>
            <a:off x="4432941" y="2304640"/>
            <a:ext cx="362522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headEnd type="none"/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/>
          <p:cNvCxnSpPr>
            <a:stCxn id="128" idx="6"/>
            <a:endCxn id="130" idx="2"/>
          </p:cNvCxnSpPr>
          <p:nvPr/>
        </p:nvCxnSpPr>
        <p:spPr>
          <a:xfrm>
            <a:off x="4432941" y="2304640"/>
            <a:ext cx="362522" cy="282652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headEnd type="none"/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/>
          <p:cNvCxnSpPr>
            <a:stCxn id="127" idx="6"/>
            <a:endCxn id="132" idx="2"/>
          </p:cNvCxnSpPr>
          <p:nvPr/>
        </p:nvCxnSpPr>
        <p:spPr>
          <a:xfrm flipV="1">
            <a:off x="4432941" y="2023091"/>
            <a:ext cx="362522" cy="564201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headEnd type="none"/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/>
          <p:cNvCxnSpPr>
            <a:stCxn id="127" idx="6"/>
            <a:endCxn id="131" idx="2"/>
          </p:cNvCxnSpPr>
          <p:nvPr/>
        </p:nvCxnSpPr>
        <p:spPr>
          <a:xfrm flipV="1">
            <a:off x="4432941" y="2304640"/>
            <a:ext cx="362522" cy="282652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headEnd type="none"/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/>
          <p:cNvCxnSpPr>
            <a:stCxn id="127" idx="6"/>
            <a:endCxn id="130" idx="2"/>
          </p:cNvCxnSpPr>
          <p:nvPr/>
        </p:nvCxnSpPr>
        <p:spPr>
          <a:xfrm>
            <a:off x="4432941" y="2587292"/>
            <a:ext cx="362522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headEnd type="none"/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6" name="Rectangle 155"/>
          <p:cNvSpPr/>
          <p:nvPr/>
        </p:nvSpPr>
        <p:spPr>
          <a:xfrm>
            <a:off x="1987343" y="1862996"/>
            <a:ext cx="800047" cy="52776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09037">
              <a:defRPr/>
            </a:pPr>
            <a:endParaRPr lang="en-US" sz="1600">
              <a:solidFill>
                <a:prstClr val="white"/>
              </a:solidFill>
              <a:latin typeface="Raleway Light" panose="020B0604020202020204" charset="-18"/>
            </a:endParaRPr>
          </a:p>
        </p:txBody>
      </p:sp>
      <p:sp>
        <p:nvSpPr>
          <p:cNvPr id="157" name="Rectangle 156"/>
          <p:cNvSpPr/>
          <p:nvPr/>
        </p:nvSpPr>
        <p:spPr>
          <a:xfrm>
            <a:off x="1914611" y="1933659"/>
            <a:ext cx="800047" cy="52776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09037">
              <a:defRPr/>
            </a:pPr>
            <a:endParaRPr lang="en-US" sz="1600">
              <a:solidFill>
                <a:prstClr val="white"/>
              </a:solidFill>
              <a:latin typeface="Raleway Light" panose="020B0604020202020204" charset="-18"/>
            </a:endParaRPr>
          </a:p>
        </p:txBody>
      </p:sp>
      <p:sp>
        <p:nvSpPr>
          <p:cNvPr id="158" name="Rectangle 157"/>
          <p:cNvSpPr/>
          <p:nvPr/>
        </p:nvSpPr>
        <p:spPr>
          <a:xfrm>
            <a:off x="1841880" y="2004322"/>
            <a:ext cx="800047" cy="52776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09037">
              <a:defRPr/>
            </a:pPr>
            <a:endParaRPr lang="en-US" sz="1600">
              <a:solidFill>
                <a:prstClr val="white"/>
              </a:solidFill>
              <a:latin typeface="Raleway Light" panose="020B0604020202020204" charset="-18"/>
            </a:endParaRPr>
          </a:p>
        </p:txBody>
      </p:sp>
      <p:sp>
        <p:nvSpPr>
          <p:cNvPr id="159" name="Rectangle 158"/>
          <p:cNvSpPr/>
          <p:nvPr/>
        </p:nvSpPr>
        <p:spPr>
          <a:xfrm>
            <a:off x="1770285" y="2074985"/>
            <a:ext cx="798910" cy="526661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09037">
              <a:defRPr/>
            </a:pPr>
            <a:endParaRPr lang="en-US" sz="1600">
              <a:solidFill>
                <a:prstClr val="white"/>
              </a:solidFill>
              <a:latin typeface="Raleway Light" panose="020B0604020202020204" charset="-18"/>
            </a:endParaRPr>
          </a:p>
        </p:txBody>
      </p:sp>
      <p:sp>
        <p:nvSpPr>
          <p:cNvPr id="160" name="Rectangle 159"/>
          <p:cNvSpPr/>
          <p:nvPr/>
        </p:nvSpPr>
        <p:spPr>
          <a:xfrm>
            <a:off x="1697553" y="2145648"/>
            <a:ext cx="798910" cy="526661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09037">
              <a:defRPr/>
            </a:pPr>
            <a:endParaRPr lang="en-US" sz="1600">
              <a:solidFill>
                <a:prstClr val="white"/>
              </a:solidFill>
              <a:latin typeface="Raleway Light" panose="020B0604020202020204" charset="-18"/>
            </a:endParaRPr>
          </a:p>
        </p:txBody>
      </p:sp>
      <p:sp>
        <p:nvSpPr>
          <p:cNvPr id="161" name="Rectangle 160"/>
          <p:cNvSpPr/>
          <p:nvPr/>
        </p:nvSpPr>
        <p:spPr>
          <a:xfrm>
            <a:off x="1624822" y="2215207"/>
            <a:ext cx="798910" cy="52776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09037">
              <a:defRPr/>
            </a:pPr>
            <a:endParaRPr lang="en-US" sz="1600">
              <a:solidFill>
                <a:prstClr val="white"/>
              </a:solidFill>
              <a:latin typeface="Raleway Light" panose="020B0604020202020204" charset="-18"/>
            </a:endParaRPr>
          </a:p>
        </p:txBody>
      </p:sp>
      <p:cxnSp>
        <p:nvCxnSpPr>
          <p:cNvPr id="162" name="Straight Arrow Connector 161"/>
          <p:cNvCxnSpPr>
            <a:cxnSpLocks/>
          </p:cNvCxnSpPr>
          <p:nvPr/>
        </p:nvCxnSpPr>
        <p:spPr>
          <a:xfrm flipV="1">
            <a:off x="2439642" y="2381928"/>
            <a:ext cx="527304" cy="531077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3" name="TextBox 162"/>
          <p:cNvSpPr txBox="1"/>
          <p:nvPr/>
        </p:nvSpPr>
        <p:spPr>
          <a:xfrm>
            <a:off x="2654428" y="2580250"/>
            <a:ext cx="821639" cy="507831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 defTabSz="609037">
              <a:defRPr/>
            </a:pPr>
            <a:r>
              <a:rPr lang="en-US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Raleway Light" panose="020B0604020202020204" charset="-18"/>
              </a:rPr>
              <a:t>     Lots of labeled data!</a:t>
            </a:r>
          </a:p>
        </p:txBody>
      </p:sp>
      <p:sp>
        <p:nvSpPr>
          <p:cNvPr id="164" name="Rectangle 163"/>
          <p:cNvSpPr/>
          <p:nvPr/>
        </p:nvSpPr>
        <p:spPr>
          <a:xfrm>
            <a:off x="1574819" y="3874398"/>
            <a:ext cx="800047" cy="52776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09037">
              <a:defRPr/>
            </a:pPr>
            <a:endParaRPr lang="en-US" sz="1600">
              <a:solidFill>
                <a:prstClr val="white"/>
              </a:solidFill>
              <a:latin typeface="Raleway Light" panose="020B0604020202020204" charset="-18"/>
            </a:endParaRPr>
          </a:p>
        </p:txBody>
      </p:sp>
      <p:pic>
        <p:nvPicPr>
          <p:cNvPr id="165" name="Picture 164"/>
          <p:cNvPicPr>
            <a:picLocks noChangeAspect="1"/>
          </p:cNvPicPr>
          <p:nvPr/>
        </p:nvPicPr>
        <p:blipFill rotWithShape="1">
          <a:blip r:embed="rId3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60392" y="3925447"/>
            <a:ext cx="648725" cy="425436"/>
          </a:xfrm>
          <a:prstGeom prst="rect">
            <a:avLst/>
          </a:prstGeom>
        </p:spPr>
      </p:pic>
      <p:sp>
        <p:nvSpPr>
          <p:cNvPr id="166" name="TextBox 100"/>
          <p:cNvSpPr txBox="1">
            <a:spLocks noChangeArrowheads="1"/>
          </p:cNvSpPr>
          <p:nvPr/>
        </p:nvSpPr>
        <p:spPr bwMode="auto">
          <a:xfrm>
            <a:off x="1487939" y="1205339"/>
            <a:ext cx="95346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608013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1pPr>
            <a:lvl2pPr marL="742950" indent="-285750" defTabSz="60801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2pPr>
            <a:lvl3pPr marL="1143000" indent="-228600" defTabSz="60801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3pPr>
            <a:lvl4pPr marL="1600200" indent="-228600" defTabSz="60801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4pPr>
            <a:lvl5pPr marL="2057400" indent="-228600" defTabSz="60801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5pPr>
            <a:lvl6pPr marL="2514600" indent="-228600" defTabSz="60801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6pPr>
            <a:lvl7pPr marL="2971800" indent="-228600" defTabSz="60801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7pPr>
            <a:lvl8pPr marL="3429000" indent="-228600" defTabSz="60801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8pPr>
            <a:lvl9pPr marL="3886200" indent="-228600" defTabSz="60801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 b="1" dirty="0">
                <a:solidFill>
                  <a:srgbClr val="0071C5"/>
                </a:solidFill>
                <a:latin typeface="Raleway Light" panose="020B0604020202020204" charset="-18"/>
                <a:cs typeface="Intel Clear Pro" panose="020B0804020202060201" pitchFamily="34" charset="-18"/>
              </a:rPr>
              <a:t>Training</a:t>
            </a:r>
          </a:p>
        </p:txBody>
      </p:sp>
      <p:sp>
        <p:nvSpPr>
          <p:cNvPr id="167" name="TextBox 102"/>
          <p:cNvSpPr txBox="1">
            <a:spLocks noChangeArrowheads="1"/>
          </p:cNvSpPr>
          <p:nvPr/>
        </p:nvSpPr>
        <p:spPr bwMode="auto">
          <a:xfrm>
            <a:off x="1466602" y="3466637"/>
            <a:ext cx="108301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608013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1pPr>
            <a:lvl2pPr marL="742950" indent="-285750" defTabSz="60801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2pPr>
            <a:lvl3pPr marL="1143000" indent="-228600" defTabSz="60801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3pPr>
            <a:lvl4pPr marL="1600200" indent="-228600" defTabSz="60801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4pPr>
            <a:lvl5pPr marL="2057400" indent="-228600" defTabSz="60801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5pPr>
            <a:lvl6pPr marL="2514600" indent="-228600" defTabSz="60801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6pPr>
            <a:lvl7pPr marL="2971800" indent="-228600" defTabSz="60801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7pPr>
            <a:lvl8pPr marL="3429000" indent="-228600" defTabSz="60801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8pPr>
            <a:lvl9pPr marL="3886200" indent="-228600" defTabSz="60801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 b="1" dirty="0">
                <a:solidFill>
                  <a:srgbClr val="0071C5"/>
                </a:solidFill>
                <a:latin typeface="Raleway Light" panose="020B0604020202020204" charset="-18"/>
                <a:cs typeface="Intel Clear Pro" panose="020B0804020202060201" pitchFamily="34" charset="-18"/>
              </a:rPr>
              <a:t>Inference</a:t>
            </a:r>
          </a:p>
        </p:txBody>
      </p:sp>
      <p:sp>
        <p:nvSpPr>
          <p:cNvPr id="168" name="Oval 167"/>
          <p:cNvSpPr/>
          <p:nvPr/>
        </p:nvSpPr>
        <p:spPr>
          <a:xfrm>
            <a:off x="3560163" y="3624868"/>
            <a:ext cx="218195" cy="211989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09037">
              <a:defRPr/>
            </a:pPr>
            <a:endParaRPr lang="en-US" sz="1600">
              <a:solidFill>
                <a:prstClr val="white"/>
              </a:solidFill>
              <a:latin typeface="Raleway Light" panose="020B0604020202020204" charset="-18"/>
            </a:endParaRPr>
          </a:p>
        </p:txBody>
      </p:sp>
      <p:sp>
        <p:nvSpPr>
          <p:cNvPr id="169" name="Oval 168"/>
          <p:cNvSpPr/>
          <p:nvPr/>
        </p:nvSpPr>
        <p:spPr>
          <a:xfrm>
            <a:off x="3560163" y="3907521"/>
            <a:ext cx="218195" cy="211989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09037">
              <a:defRPr/>
            </a:pPr>
            <a:endParaRPr lang="en-US" sz="1600">
              <a:solidFill>
                <a:prstClr val="white"/>
              </a:solidFill>
              <a:latin typeface="Raleway Light" panose="020B0604020202020204" charset="-18"/>
            </a:endParaRPr>
          </a:p>
        </p:txBody>
      </p:sp>
      <p:sp>
        <p:nvSpPr>
          <p:cNvPr id="170" name="Oval 169"/>
          <p:cNvSpPr/>
          <p:nvPr/>
        </p:nvSpPr>
        <p:spPr>
          <a:xfrm>
            <a:off x="3560163" y="4190173"/>
            <a:ext cx="218195" cy="211989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09037">
              <a:defRPr/>
            </a:pPr>
            <a:endParaRPr lang="en-US" sz="1600">
              <a:solidFill>
                <a:prstClr val="white"/>
              </a:solidFill>
              <a:latin typeface="Raleway Light" panose="020B0604020202020204" charset="-18"/>
            </a:endParaRPr>
          </a:p>
        </p:txBody>
      </p:sp>
      <p:sp>
        <p:nvSpPr>
          <p:cNvPr id="171" name="Oval 170"/>
          <p:cNvSpPr/>
          <p:nvPr/>
        </p:nvSpPr>
        <p:spPr>
          <a:xfrm>
            <a:off x="3560163" y="4472826"/>
            <a:ext cx="218195" cy="211989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09037">
              <a:defRPr/>
            </a:pPr>
            <a:endParaRPr lang="en-US" sz="1600">
              <a:solidFill>
                <a:prstClr val="white"/>
              </a:solidFill>
              <a:latin typeface="Raleway Light" panose="020B0604020202020204" charset="-18"/>
            </a:endParaRPr>
          </a:p>
        </p:txBody>
      </p:sp>
      <p:sp>
        <p:nvSpPr>
          <p:cNvPr id="172" name="Oval 171"/>
          <p:cNvSpPr/>
          <p:nvPr/>
        </p:nvSpPr>
        <p:spPr>
          <a:xfrm>
            <a:off x="4214746" y="4331499"/>
            <a:ext cx="218195" cy="211989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  <a:tailEnd type="arrow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09037">
              <a:defRPr/>
            </a:pPr>
            <a:endParaRPr lang="en-US" sz="1600">
              <a:solidFill>
                <a:prstClr val="white"/>
              </a:solidFill>
              <a:latin typeface="Raleway Light" panose="020B0604020202020204" charset="-18"/>
            </a:endParaRPr>
          </a:p>
        </p:txBody>
      </p:sp>
      <p:sp>
        <p:nvSpPr>
          <p:cNvPr id="173" name="Oval 172"/>
          <p:cNvSpPr/>
          <p:nvPr/>
        </p:nvSpPr>
        <p:spPr>
          <a:xfrm>
            <a:off x="4214746" y="4048847"/>
            <a:ext cx="218195" cy="211989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  <a:tailEnd type="arrow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09037">
              <a:defRPr/>
            </a:pPr>
            <a:endParaRPr lang="en-US" sz="1600">
              <a:solidFill>
                <a:prstClr val="white"/>
              </a:solidFill>
              <a:latin typeface="Raleway Light" panose="020B0604020202020204" charset="-18"/>
            </a:endParaRPr>
          </a:p>
        </p:txBody>
      </p:sp>
      <p:sp>
        <p:nvSpPr>
          <p:cNvPr id="174" name="Oval 173"/>
          <p:cNvSpPr/>
          <p:nvPr/>
        </p:nvSpPr>
        <p:spPr>
          <a:xfrm>
            <a:off x="4214746" y="3766195"/>
            <a:ext cx="218195" cy="211989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  <a:tailEnd type="arrow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09037">
              <a:defRPr/>
            </a:pPr>
            <a:endParaRPr lang="en-US" sz="1600">
              <a:solidFill>
                <a:prstClr val="white"/>
              </a:solidFill>
              <a:latin typeface="Raleway Light" panose="020B0604020202020204" charset="-18"/>
            </a:endParaRPr>
          </a:p>
        </p:txBody>
      </p:sp>
      <p:sp>
        <p:nvSpPr>
          <p:cNvPr id="175" name="Oval 174"/>
          <p:cNvSpPr/>
          <p:nvPr/>
        </p:nvSpPr>
        <p:spPr>
          <a:xfrm>
            <a:off x="4795463" y="4331499"/>
            <a:ext cx="218195" cy="211989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09037">
              <a:defRPr/>
            </a:pPr>
            <a:endParaRPr lang="en-US" sz="1600">
              <a:solidFill>
                <a:prstClr val="white"/>
              </a:solidFill>
              <a:latin typeface="Raleway Light" panose="020B0604020202020204" charset="-18"/>
            </a:endParaRPr>
          </a:p>
        </p:txBody>
      </p:sp>
      <p:sp>
        <p:nvSpPr>
          <p:cNvPr id="176" name="Oval 175"/>
          <p:cNvSpPr/>
          <p:nvPr/>
        </p:nvSpPr>
        <p:spPr>
          <a:xfrm>
            <a:off x="4795463" y="4048847"/>
            <a:ext cx="218195" cy="211989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09037">
              <a:defRPr/>
            </a:pPr>
            <a:endParaRPr lang="en-US" sz="1600">
              <a:solidFill>
                <a:prstClr val="white"/>
              </a:solidFill>
              <a:latin typeface="Raleway Light" panose="020B0604020202020204" charset="-18"/>
            </a:endParaRPr>
          </a:p>
        </p:txBody>
      </p:sp>
      <p:sp>
        <p:nvSpPr>
          <p:cNvPr id="177" name="Oval 176"/>
          <p:cNvSpPr/>
          <p:nvPr/>
        </p:nvSpPr>
        <p:spPr>
          <a:xfrm>
            <a:off x="4795463" y="3766195"/>
            <a:ext cx="218195" cy="211989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09037">
              <a:defRPr/>
            </a:pPr>
            <a:endParaRPr lang="en-US" sz="1600">
              <a:solidFill>
                <a:prstClr val="white"/>
              </a:solidFill>
              <a:latin typeface="Raleway Light" panose="020B0604020202020204" charset="-18"/>
            </a:endParaRPr>
          </a:p>
        </p:txBody>
      </p:sp>
      <p:cxnSp>
        <p:nvCxnSpPr>
          <p:cNvPr id="178" name="Straight Connector 177"/>
          <p:cNvCxnSpPr>
            <a:stCxn id="168" idx="6"/>
            <a:endCxn id="174" idx="2"/>
          </p:cNvCxnSpPr>
          <p:nvPr/>
        </p:nvCxnSpPr>
        <p:spPr>
          <a:xfrm>
            <a:off x="3778357" y="3730863"/>
            <a:ext cx="436389" cy="141326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/>
          <p:cNvCxnSpPr>
            <a:stCxn id="168" idx="6"/>
            <a:endCxn id="173" idx="2"/>
          </p:cNvCxnSpPr>
          <p:nvPr/>
        </p:nvCxnSpPr>
        <p:spPr>
          <a:xfrm>
            <a:off x="3778357" y="3730863"/>
            <a:ext cx="436389" cy="423979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headEnd type="none"/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Connector 179"/>
          <p:cNvCxnSpPr>
            <a:stCxn id="168" idx="6"/>
            <a:endCxn id="172" idx="2"/>
          </p:cNvCxnSpPr>
          <p:nvPr/>
        </p:nvCxnSpPr>
        <p:spPr>
          <a:xfrm>
            <a:off x="3778357" y="3730863"/>
            <a:ext cx="436389" cy="706631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headEnd type="none"/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Connector 180"/>
          <p:cNvCxnSpPr>
            <a:stCxn id="169" idx="6"/>
            <a:endCxn id="174" idx="2"/>
          </p:cNvCxnSpPr>
          <p:nvPr/>
        </p:nvCxnSpPr>
        <p:spPr>
          <a:xfrm flipV="1">
            <a:off x="3778357" y="3872189"/>
            <a:ext cx="436389" cy="141326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Connector 181"/>
          <p:cNvCxnSpPr>
            <a:stCxn id="170" idx="6"/>
            <a:endCxn id="173" idx="2"/>
          </p:cNvCxnSpPr>
          <p:nvPr/>
        </p:nvCxnSpPr>
        <p:spPr>
          <a:xfrm flipV="1">
            <a:off x="3778357" y="4154842"/>
            <a:ext cx="436389" cy="141326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Connector 182"/>
          <p:cNvCxnSpPr>
            <a:stCxn id="169" idx="6"/>
            <a:endCxn id="173" idx="2"/>
          </p:cNvCxnSpPr>
          <p:nvPr/>
        </p:nvCxnSpPr>
        <p:spPr>
          <a:xfrm>
            <a:off x="3778357" y="4013515"/>
            <a:ext cx="436389" cy="141326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/>
          <p:cNvCxnSpPr>
            <a:stCxn id="169" idx="6"/>
            <a:endCxn id="172" idx="2"/>
          </p:cNvCxnSpPr>
          <p:nvPr/>
        </p:nvCxnSpPr>
        <p:spPr>
          <a:xfrm>
            <a:off x="3778357" y="4013515"/>
            <a:ext cx="436389" cy="423979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Connector 184"/>
          <p:cNvCxnSpPr>
            <a:stCxn id="170" idx="6"/>
            <a:endCxn id="174" idx="2"/>
          </p:cNvCxnSpPr>
          <p:nvPr/>
        </p:nvCxnSpPr>
        <p:spPr>
          <a:xfrm flipV="1">
            <a:off x="3778357" y="3872189"/>
            <a:ext cx="436389" cy="423979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Connector 185"/>
          <p:cNvCxnSpPr>
            <a:stCxn id="170" idx="6"/>
            <a:endCxn id="172" idx="2"/>
          </p:cNvCxnSpPr>
          <p:nvPr/>
        </p:nvCxnSpPr>
        <p:spPr>
          <a:xfrm>
            <a:off x="3778357" y="4296168"/>
            <a:ext cx="436389" cy="141326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Connector 186"/>
          <p:cNvCxnSpPr>
            <a:stCxn id="171" idx="6"/>
            <a:endCxn id="174" idx="2"/>
          </p:cNvCxnSpPr>
          <p:nvPr/>
        </p:nvCxnSpPr>
        <p:spPr>
          <a:xfrm flipV="1">
            <a:off x="3778357" y="3872189"/>
            <a:ext cx="436389" cy="706631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Connector 187"/>
          <p:cNvCxnSpPr>
            <a:stCxn id="171" idx="6"/>
            <a:endCxn id="173" idx="2"/>
          </p:cNvCxnSpPr>
          <p:nvPr/>
        </p:nvCxnSpPr>
        <p:spPr>
          <a:xfrm flipV="1">
            <a:off x="3778357" y="4154842"/>
            <a:ext cx="436389" cy="423979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Connector 188"/>
          <p:cNvCxnSpPr>
            <a:stCxn id="171" idx="6"/>
            <a:endCxn id="172" idx="2"/>
          </p:cNvCxnSpPr>
          <p:nvPr/>
        </p:nvCxnSpPr>
        <p:spPr>
          <a:xfrm flipV="1">
            <a:off x="3778357" y="4437494"/>
            <a:ext cx="436389" cy="141326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Connector 189"/>
          <p:cNvCxnSpPr>
            <a:stCxn id="174" idx="6"/>
            <a:endCxn id="177" idx="2"/>
          </p:cNvCxnSpPr>
          <p:nvPr/>
        </p:nvCxnSpPr>
        <p:spPr>
          <a:xfrm>
            <a:off x="4432941" y="3872189"/>
            <a:ext cx="362522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headEnd type="none"/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Connector 190"/>
          <p:cNvCxnSpPr>
            <a:stCxn id="174" idx="6"/>
            <a:endCxn id="176" idx="2"/>
          </p:cNvCxnSpPr>
          <p:nvPr/>
        </p:nvCxnSpPr>
        <p:spPr>
          <a:xfrm>
            <a:off x="4432941" y="3872189"/>
            <a:ext cx="362522" cy="282652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headEnd type="none"/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Connector 191"/>
          <p:cNvCxnSpPr>
            <a:stCxn id="174" idx="6"/>
            <a:endCxn id="175" idx="2"/>
          </p:cNvCxnSpPr>
          <p:nvPr/>
        </p:nvCxnSpPr>
        <p:spPr>
          <a:xfrm>
            <a:off x="4432941" y="3872189"/>
            <a:ext cx="362522" cy="565305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headEnd type="none"/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Connector 192"/>
          <p:cNvCxnSpPr>
            <a:stCxn id="173" idx="6"/>
            <a:endCxn id="177" idx="2"/>
          </p:cNvCxnSpPr>
          <p:nvPr/>
        </p:nvCxnSpPr>
        <p:spPr>
          <a:xfrm flipV="1">
            <a:off x="4432941" y="3872189"/>
            <a:ext cx="362522" cy="282652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headEnd type="none"/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Connector 193"/>
          <p:cNvCxnSpPr>
            <a:stCxn id="173" idx="6"/>
            <a:endCxn id="176" idx="2"/>
          </p:cNvCxnSpPr>
          <p:nvPr/>
        </p:nvCxnSpPr>
        <p:spPr>
          <a:xfrm>
            <a:off x="4432941" y="4154842"/>
            <a:ext cx="362522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headEnd type="none"/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Connector 194"/>
          <p:cNvCxnSpPr>
            <a:stCxn id="173" idx="6"/>
            <a:endCxn id="175" idx="2"/>
          </p:cNvCxnSpPr>
          <p:nvPr/>
        </p:nvCxnSpPr>
        <p:spPr>
          <a:xfrm>
            <a:off x="4432941" y="4154842"/>
            <a:ext cx="362522" cy="282652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headEnd type="none"/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Connector 195"/>
          <p:cNvCxnSpPr>
            <a:stCxn id="172" idx="6"/>
            <a:endCxn id="177" idx="2"/>
          </p:cNvCxnSpPr>
          <p:nvPr/>
        </p:nvCxnSpPr>
        <p:spPr>
          <a:xfrm flipV="1">
            <a:off x="4432941" y="3872189"/>
            <a:ext cx="362522" cy="565305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headEnd type="none"/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/>
          <p:cNvCxnSpPr>
            <a:stCxn id="172" idx="6"/>
            <a:endCxn id="176" idx="2"/>
          </p:cNvCxnSpPr>
          <p:nvPr/>
        </p:nvCxnSpPr>
        <p:spPr>
          <a:xfrm flipV="1">
            <a:off x="4432941" y="4154842"/>
            <a:ext cx="362522" cy="282652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headEnd type="none"/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Connector 197"/>
          <p:cNvCxnSpPr>
            <a:stCxn id="172" idx="6"/>
            <a:endCxn id="175" idx="2"/>
          </p:cNvCxnSpPr>
          <p:nvPr/>
        </p:nvCxnSpPr>
        <p:spPr>
          <a:xfrm>
            <a:off x="4432941" y="4437494"/>
            <a:ext cx="362522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headEnd type="none"/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Arrow Connector 198"/>
          <p:cNvCxnSpPr>
            <a:cxnSpLocks/>
          </p:cNvCxnSpPr>
          <p:nvPr/>
        </p:nvCxnSpPr>
        <p:spPr>
          <a:xfrm>
            <a:off x="3179459" y="2019779"/>
            <a:ext cx="2013755" cy="9937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Arrow Connector 199"/>
          <p:cNvCxnSpPr>
            <a:cxnSpLocks/>
          </p:cNvCxnSpPr>
          <p:nvPr/>
        </p:nvCxnSpPr>
        <p:spPr>
          <a:xfrm flipV="1">
            <a:off x="3461037" y="2590604"/>
            <a:ext cx="2731979" cy="11041"/>
          </a:xfrm>
          <a:prstGeom prst="straightConnector1">
            <a:avLst/>
          </a:prstGeom>
          <a:ln>
            <a:solidFill>
              <a:srgbClr val="FFC000"/>
            </a:solidFill>
            <a:headEnd type="triangl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1" name="TextBox 140"/>
          <p:cNvSpPr txBox="1">
            <a:spLocks noChangeArrowheads="1"/>
          </p:cNvSpPr>
          <p:nvPr/>
        </p:nvSpPr>
        <p:spPr bwMode="auto">
          <a:xfrm>
            <a:off x="5127676" y="1796747"/>
            <a:ext cx="567464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defTabSz="608013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1pPr>
            <a:lvl2pPr marL="742950" indent="-285750" defTabSz="60801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2pPr>
            <a:lvl3pPr marL="1143000" indent="-228600" defTabSz="60801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3pPr>
            <a:lvl4pPr marL="1600200" indent="-228600" defTabSz="60801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4pPr>
            <a:lvl5pPr marL="2057400" indent="-228600" defTabSz="60801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5pPr>
            <a:lvl6pPr marL="2514600" indent="-228600" defTabSz="60801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6pPr>
            <a:lvl7pPr marL="2971800" indent="-228600" defTabSz="60801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7pPr>
            <a:lvl8pPr marL="3429000" indent="-228600" defTabSz="60801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8pPr>
            <a:lvl9pPr marL="3886200" indent="-228600" defTabSz="60801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100" b="1">
                <a:solidFill>
                  <a:srgbClr val="60B5FF"/>
                </a:solidFill>
                <a:latin typeface="Raleway Light" panose="020B0604020202020204" charset="-18"/>
              </a:rPr>
              <a:t>Forward</a:t>
            </a:r>
          </a:p>
        </p:txBody>
      </p:sp>
      <p:sp>
        <p:nvSpPr>
          <p:cNvPr id="202" name="TextBox 144"/>
          <p:cNvSpPr txBox="1">
            <a:spLocks noChangeArrowheads="1"/>
          </p:cNvSpPr>
          <p:nvPr/>
        </p:nvSpPr>
        <p:spPr bwMode="auto">
          <a:xfrm>
            <a:off x="5062582" y="2667892"/>
            <a:ext cx="682879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defTabSz="608013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1pPr>
            <a:lvl2pPr marL="742950" indent="-285750" defTabSz="60801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2pPr>
            <a:lvl3pPr marL="1143000" indent="-228600" defTabSz="60801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3pPr>
            <a:lvl4pPr marL="1600200" indent="-228600" defTabSz="60801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4pPr>
            <a:lvl5pPr marL="2057400" indent="-228600" defTabSz="60801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5pPr>
            <a:lvl6pPr marL="2514600" indent="-228600" defTabSz="60801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6pPr>
            <a:lvl7pPr marL="2971800" indent="-228600" defTabSz="60801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7pPr>
            <a:lvl8pPr marL="3429000" indent="-228600" defTabSz="60801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8pPr>
            <a:lvl9pPr marL="3886200" indent="-228600" defTabSz="60801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100" b="1">
                <a:solidFill>
                  <a:srgbClr val="60B5FF"/>
                </a:solidFill>
                <a:latin typeface="Raleway Light" panose="020B0604020202020204" charset="-18"/>
              </a:rPr>
              <a:t>Backward</a:t>
            </a:r>
          </a:p>
        </p:txBody>
      </p:sp>
      <p:cxnSp>
        <p:nvCxnSpPr>
          <p:cNvPr id="203" name="Straight Arrow Connector 202"/>
          <p:cNvCxnSpPr>
            <a:cxnSpLocks/>
          </p:cNvCxnSpPr>
          <p:nvPr/>
        </p:nvCxnSpPr>
        <p:spPr>
          <a:xfrm flipV="1">
            <a:off x="4014735" y="2956826"/>
            <a:ext cx="0" cy="600636"/>
          </a:xfrm>
          <a:prstGeom prst="straightConnector1">
            <a:avLst/>
          </a:prstGeom>
          <a:ln>
            <a:solidFill>
              <a:srgbClr val="FFC000"/>
            </a:solidFill>
            <a:headEnd type="triangl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4" name="TextBox 148"/>
          <p:cNvSpPr txBox="1">
            <a:spLocks noChangeArrowheads="1"/>
          </p:cNvSpPr>
          <p:nvPr/>
        </p:nvSpPr>
        <p:spPr bwMode="auto">
          <a:xfrm>
            <a:off x="3553805" y="3151150"/>
            <a:ext cx="1000275" cy="16927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defTabSz="608013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1pPr>
            <a:lvl2pPr marL="742950" indent="-285750" defTabSz="60801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2pPr>
            <a:lvl3pPr marL="1143000" indent="-228600" defTabSz="60801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3pPr>
            <a:lvl4pPr marL="1600200" indent="-228600" defTabSz="60801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4pPr>
            <a:lvl5pPr marL="2057400" indent="-228600" defTabSz="60801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5pPr>
            <a:lvl6pPr marL="2514600" indent="-228600" defTabSz="60801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6pPr>
            <a:lvl7pPr marL="2971800" indent="-228600" defTabSz="60801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7pPr>
            <a:lvl8pPr marL="3429000" indent="-228600" defTabSz="60801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8pPr>
            <a:lvl9pPr marL="3886200" indent="-228600" defTabSz="60801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100" b="1">
                <a:solidFill>
                  <a:srgbClr val="60B5FF"/>
                </a:solidFill>
                <a:latin typeface="Raleway Light" panose="020B0604020202020204" charset="-18"/>
              </a:rPr>
              <a:t>Model weights</a:t>
            </a:r>
          </a:p>
        </p:txBody>
      </p:sp>
      <p:cxnSp>
        <p:nvCxnSpPr>
          <p:cNvPr id="205" name="Straight Arrow Connector 204"/>
          <p:cNvCxnSpPr>
            <a:cxnSpLocks/>
          </p:cNvCxnSpPr>
          <p:nvPr/>
        </p:nvCxnSpPr>
        <p:spPr>
          <a:xfrm>
            <a:off x="2470326" y="4148217"/>
            <a:ext cx="3351333" cy="17666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6" name="TextBox 150"/>
          <p:cNvSpPr txBox="1">
            <a:spLocks noChangeArrowheads="1"/>
          </p:cNvSpPr>
          <p:nvPr/>
        </p:nvSpPr>
        <p:spPr bwMode="auto">
          <a:xfrm>
            <a:off x="5131653" y="3939540"/>
            <a:ext cx="567464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defTabSz="608013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1pPr>
            <a:lvl2pPr marL="742950" indent="-285750" defTabSz="60801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2pPr>
            <a:lvl3pPr marL="1143000" indent="-228600" defTabSz="60801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3pPr>
            <a:lvl4pPr marL="1600200" indent="-228600" defTabSz="60801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4pPr>
            <a:lvl5pPr marL="2057400" indent="-228600" defTabSz="60801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5pPr>
            <a:lvl6pPr marL="2514600" indent="-228600" defTabSz="60801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6pPr>
            <a:lvl7pPr marL="2971800" indent="-228600" defTabSz="60801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7pPr>
            <a:lvl8pPr marL="3429000" indent="-228600" defTabSz="60801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8pPr>
            <a:lvl9pPr marL="3886200" indent="-228600" defTabSz="60801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100" b="1">
                <a:solidFill>
                  <a:srgbClr val="60B5FF"/>
                </a:solidFill>
                <a:latin typeface="Raleway Light" panose="020B0604020202020204" charset="-18"/>
              </a:rPr>
              <a:t>Forward</a:t>
            </a:r>
          </a:p>
        </p:txBody>
      </p:sp>
      <p:sp>
        <p:nvSpPr>
          <p:cNvPr id="207" name="TextBox 206"/>
          <p:cNvSpPr txBox="1"/>
          <p:nvPr/>
        </p:nvSpPr>
        <p:spPr>
          <a:xfrm>
            <a:off x="5935302" y="4084179"/>
            <a:ext cx="708527" cy="169277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defTabSz="609037">
              <a:defRPr/>
            </a:pPr>
            <a:r>
              <a:rPr lang="en-US" sz="1100" b="1" dirty="0">
                <a:solidFill>
                  <a:prstClr val="black">
                    <a:lumMod val="75000"/>
                    <a:lumOff val="25000"/>
                  </a:prstClr>
                </a:solidFill>
                <a:latin typeface="Raleway Light" panose="020B0604020202020204" charset="-18"/>
              </a:rPr>
              <a:t>“Bicycle”?</a:t>
            </a:r>
          </a:p>
        </p:txBody>
      </p:sp>
      <p:sp>
        <p:nvSpPr>
          <p:cNvPr id="208" name="TextBox 207"/>
          <p:cNvSpPr txBox="1"/>
          <p:nvPr/>
        </p:nvSpPr>
        <p:spPr>
          <a:xfrm>
            <a:off x="5247762" y="1957949"/>
            <a:ext cx="897682" cy="169277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defTabSz="609037">
              <a:defRPr/>
            </a:pPr>
            <a:r>
              <a:rPr lang="en-US" sz="1100" b="1" dirty="0">
                <a:solidFill>
                  <a:prstClr val="black">
                    <a:lumMod val="75000"/>
                    <a:lumOff val="25000"/>
                  </a:prstClr>
                </a:solidFill>
                <a:latin typeface="Raleway Light" panose="020B0604020202020204" charset="-18"/>
              </a:rPr>
              <a:t>“Strawberry”</a:t>
            </a:r>
          </a:p>
        </p:txBody>
      </p:sp>
      <p:sp>
        <p:nvSpPr>
          <p:cNvPr id="209" name="Rectangle 208"/>
          <p:cNvSpPr/>
          <p:nvPr/>
        </p:nvSpPr>
        <p:spPr>
          <a:xfrm>
            <a:off x="6305779" y="1675297"/>
            <a:ext cx="798911" cy="52776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09037">
              <a:defRPr/>
            </a:pPr>
            <a:endParaRPr lang="en-US" sz="1600">
              <a:solidFill>
                <a:prstClr val="white"/>
              </a:solidFill>
              <a:latin typeface="Raleway Light" panose="020B0604020202020204" charset="-18"/>
            </a:endParaRPr>
          </a:p>
        </p:txBody>
      </p:sp>
      <p:pic>
        <p:nvPicPr>
          <p:cNvPr id="210" name="Picture 209"/>
          <p:cNvPicPr>
            <a:picLocks noChangeAspect="1"/>
          </p:cNvPicPr>
          <p:nvPr/>
        </p:nvPicPr>
        <p:blipFill rotWithShape="1">
          <a:blip r:embed="rId4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50794" y="1745604"/>
            <a:ext cx="528467" cy="352989"/>
          </a:xfrm>
          <a:prstGeom prst="rect">
            <a:avLst/>
          </a:prstGeom>
        </p:spPr>
      </p:pic>
      <p:sp>
        <p:nvSpPr>
          <p:cNvPr id="211" name="TextBox 210"/>
          <p:cNvSpPr txBox="1"/>
          <p:nvPr/>
        </p:nvSpPr>
        <p:spPr>
          <a:xfrm>
            <a:off x="6404647" y="2246121"/>
            <a:ext cx="639599" cy="169277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defTabSz="609037">
              <a:defRPr/>
            </a:pPr>
            <a:r>
              <a:rPr lang="en-US" sz="1100" b="1" dirty="0">
                <a:solidFill>
                  <a:prstClr val="black">
                    <a:lumMod val="75000"/>
                    <a:lumOff val="25000"/>
                  </a:prstClr>
                </a:solidFill>
                <a:latin typeface="Raleway Light" panose="020B0604020202020204" charset="-18"/>
              </a:rPr>
              <a:t>“Bicycle”</a:t>
            </a:r>
          </a:p>
        </p:txBody>
      </p:sp>
      <p:sp>
        <p:nvSpPr>
          <p:cNvPr id="212" name="Diamond 211"/>
          <p:cNvSpPr/>
          <p:nvPr/>
        </p:nvSpPr>
        <p:spPr>
          <a:xfrm>
            <a:off x="6048945" y="2200853"/>
            <a:ext cx="265925" cy="263882"/>
          </a:xfrm>
          <a:prstGeom prst="diamond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09037">
              <a:defRPr/>
            </a:pPr>
            <a:r>
              <a:rPr lang="en-US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Raleway Light" panose="020B0604020202020204" charset="-18"/>
              </a:rPr>
              <a:t>?</a:t>
            </a:r>
          </a:p>
        </p:txBody>
      </p:sp>
      <p:cxnSp>
        <p:nvCxnSpPr>
          <p:cNvPr id="213" name="Straight Arrow Connector 212"/>
          <p:cNvCxnSpPr>
            <a:cxnSpLocks/>
          </p:cNvCxnSpPr>
          <p:nvPr/>
        </p:nvCxnSpPr>
        <p:spPr>
          <a:xfrm>
            <a:off x="6185317" y="2029716"/>
            <a:ext cx="0" cy="166721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4" name="Straight Arrow Connector 213"/>
          <p:cNvCxnSpPr>
            <a:cxnSpLocks/>
          </p:cNvCxnSpPr>
          <p:nvPr/>
        </p:nvCxnSpPr>
        <p:spPr>
          <a:xfrm>
            <a:off x="6181908" y="2463632"/>
            <a:ext cx="0" cy="128077"/>
          </a:xfrm>
          <a:prstGeom prst="straightConnector1">
            <a:avLst/>
          </a:prstGeom>
          <a:ln>
            <a:solidFill>
              <a:srgbClr val="FFC000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5" name="TextBox 136"/>
          <p:cNvSpPr txBox="1">
            <a:spLocks noChangeArrowheads="1"/>
          </p:cNvSpPr>
          <p:nvPr/>
        </p:nvSpPr>
        <p:spPr bwMode="auto">
          <a:xfrm>
            <a:off x="6048945" y="2614895"/>
            <a:ext cx="432980" cy="16927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608013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1pPr>
            <a:lvl2pPr marL="742950" indent="-285750" defTabSz="60801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2pPr>
            <a:lvl3pPr marL="1143000" indent="-228600" defTabSz="60801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3pPr>
            <a:lvl4pPr marL="1600200" indent="-228600" defTabSz="60801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4pPr>
            <a:lvl5pPr marL="2057400" indent="-228600" defTabSz="60801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5pPr>
            <a:lvl6pPr marL="2514600" indent="-228600" defTabSz="60801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6pPr>
            <a:lvl7pPr marL="2971800" indent="-228600" defTabSz="60801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7pPr>
            <a:lvl8pPr marL="3429000" indent="-228600" defTabSz="60801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8pPr>
            <a:lvl9pPr marL="3886200" indent="-228600" defTabSz="60801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100" i="1">
                <a:solidFill>
                  <a:srgbClr val="404040"/>
                </a:solidFill>
                <a:latin typeface="Raleway Light" panose="020B0604020202020204" charset="-18"/>
              </a:rPr>
              <a:t>Error</a:t>
            </a:r>
          </a:p>
        </p:txBody>
      </p:sp>
      <p:sp>
        <p:nvSpPr>
          <p:cNvPr id="216" name="Rectangle 215"/>
          <p:cNvSpPr/>
          <p:nvPr/>
        </p:nvSpPr>
        <p:spPr>
          <a:xfrm>
            <a:off x="1538453" y="1646590"/>
            <a:ext cx="800047" cy="52776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09037">
              <a:defRPr/>
            </a:pPr>
            <a:endParaRPr lang="en-US" sz="1600">
              <a:solidFill>
                <a:prstClr val="white"/>
              </a:solidFill>
              <a:latin typeface="Raleway Light" panose="020B0604020202020204" charset="-18"/>
            </a:endParaRPr>
          </a:p>
        </p:txBody>
      </p:sp>
      <p:sp>
        <p:nvSpPr>
          <p:cNvPr id="217" name="Rectangle 216"/>
          <p:cNvSpPr/>
          <p:nvPr/>
        </p:nvSpPr>
        <p:spPr>
          <a:xfrm>
            <a:off x="2222584" y="1738231"/>
            <a:ext cx="800047" cy="52776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09037">
              <a:defRPr/>
            </a:pPr>
            <a:endParaRPr lang="en-US" sz="1600">
              <a:solidFill>
                <a:prstClr val="white"/>
              </a:solidFill>
              <a:latin typeface="Raleway Light" panose="020B0604020202020204" charset="-18"/>
            </a:endParaRPr>
          </a:p>
        </p:txBody>
      </p:sp>
      <p:pic>
        <p:nvPicPr>
          <p:cNvPr id="218" name="Picture 217"/>
          <p:cNvPicPr>
            <a:picLocks noChangeAspect="1"/>
          </p:cNvPicPr>
          <p:nvPr/>
        </p:nvPicPr>
        <p:blipFill>
          <a:blip r:embed="rId5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21223" y="2288386"/>
            <a:ext cx="424230" cy="412166"/>
          </a:xfrm>
          <a:prstGeom prst="rect">
            <a:avLst/>
          </a:prstGeom>
        </p:spPr>
      </p:pic>
      <p:pic>
        <p:nvPicPr>
          <p:cNvPr id="219" name="Picture 218"/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669687" y="1643130"/>
            <a:ext cx="550594" cy="534936"/>
          </a:xfrm>
          <a:prstGeom prst="rect">
            <a:avLst/>
          </a:prstGeom>
        </p:spPr>
      </p:pic>
      <p:pic>
        <p:nvPicPr>
          <p:cNvPr id="220" name="Picture 219"/>
          <p:cNvPicPr>
            <a:picLocks noChangeAspect="1"/>
          </p:cNvPicPr>
          <p:nvPr/>
        </p:nvPicPr>
        <p:blipFill rotWithShape="1">
          <a:blip r:embed="rId4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68823" y="1800822"/>
            <a:ext cx="528467" cy="352989"/>
          </a:xfrm>
          <a:prstGeom prst="rect">
            <a:avLst/>
          </a:prstGeom>
        </p:spPr>
      </p:pic>
      <p:sp>
        <p:nvSpPr>
          <p:cNvPr id="221" name="TextBox 220"/>
          <p:cNvSpPr txBox="1"/>
          <p:nvPr/>
        </p:nvSpPr>
        <p:spPr>
          <a:xfrm>
            <a:off x="1552090" y="1492014"/>
            <a:ext cx="770500" cy="169277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 algn="ctr">
              <a:defRPr/>
            </a:pPr>
            <a:r>
              <a:rPr lang="en-US" sz="1100" i="1">
                <a:solidFill>
                  <a:srgbClr val="003C71"/>
                </a:solidFill>
                <a:latin typeface="Raleway Light" panose="020B0604020202020204" charset="-18"/>
              </a:rPr>
              <a:t>Human</a:t>
            </a:r>
            <a:endParaRPr lang="en-US" sz="1100" i="1" dirty="0" err="1">
              <a:solidFill>
                <a:srgbClr val="003C71"/>
              </a:solidFill>
              <a:latin typeface="Raleway Light" panose="020B0604020202020204" charset="-18"/>
            </a:endParaRPr>
          </a:p>
        </p:txBody>
      </p:sp>
      <p:sp>
        <p:nvSpPr>
          <p:cNvPr id="222" name="TextBox 221"/>
          <p:cNvSpPr txBox="1"/>
          <p:nvPr/>
        </p:nvSpPr>
        <p:spPr>
          <a:xfrm>
            <a:off x="2241903" y="1580342"/>
            <a:ext cx="770500" cy="169277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 algn="ctr">
              <a:defRPr/>
            </a:pPr>
            <a:r>
              <a:rPr lang="en-US" sz="1100" i="1">
                <a:solidFill>
                  <a:srgbClr val="003C71"/>
                </a:solidFill>
                <a:latin typeface="Raleway Light" panose="020B0604020202020204" charset="-18"/>
              </a:rPr>
              <a:t>Bicycle</a:t>
            </a:r>
            <a:endParaRPr lang="en-US" sz="1100" i="1" dirty="0" err="1">
              <a:solidFill>
                <a:srgbClr val="003C71"/>
              </a:solidFill>
              <a:latin typeface="Raleway Light" panose="020B0604020202020204" charset="-18"/>
            </a:endParaRPr>
          </a:p>
        </p:txBody>
      </p:sp>
      <p:sp>
        <p:nvSpPr>
          <p:cNvPr id="223" name="TextBox 222"/>
          <p:cNvSpPr txBox="1"/>
          <p:nvPr/>
        </p:nvSpPr>
        <p:spPr>
          <a:xfrm>
            <a:off x="1641868" y="2748493"/>
            <a:ext cx="770500" cy="169277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 algn="ctr">
              <a:defRPr/>
            </a:pPr>
            <a:r>
              <a:rPr lang="en-US" sz="1100" i="1" dirty="0">
                <a:solidFill>
                  <a:srgbClr val="003C71"/>
                </a:solidFill>
                <a:latin typeface="Raleway Light" panose="020B0604020202020204" charset="-18"/>
              </a:rPr>
              <a:t>Strawberry</a:t>
            </a:r>
          </a:p>
        </p:txBody>
      </p:sp>
      <p:sp>
        <p:nvSpPr>
          <p:cNvPr id="224" name="TextBox 223"/>
          <p:cNvSpPr txBox="1"/>
          <p:nvPr/>
        </p:nvSpPr>
        <p:spPr>
          <a:xfrm>
            <a:off x="1588456" y="4428661"/>
            <a:ext cx="770500" cy="169277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 algn="ctr">
              <a:defRPr/>
            </a:pPr>
            <a:r>
              <a:rPr lang="en-US" sz="1100" i="1">
                <a:solidFill>
                  <a:srgbClr val="003C71"/>
                </a:solidFill>
                <a:latin typeface="Raleway Light" panose="020B0604020202020204" charset="-18"/>
              </a:rPr>
              <a:t>??????</a:t>
            </a:r>
            <a:endParaRPr lang="en-US" sz="1100" i="1" dirty="0" err="1">
              <a:solidFill>
                <a:srgbClr val="003C71"/>
              </a:solidFill>
              <a:latin typeface="Raleway Light" panose="020B0604020202020204" charset="-18"/>
            </a:endParaRPr>
          </a:p>
        </p:txBody>
      </p:sp>
      <p:sp>
        <p:nvSpPr>
          <p:cNvPr id="225" name="TextBox 171"/>
          <p:cNvSpPr txBox="1">
            <a:spLocks noChangeArrowheads="1"/>
          </p:cNvSpPr>
          <p:nvPr/>
        </p:nvSpPr>
        <p:spPr bwMode="auto">
          <a:xfrm rot="16200000">
            <a:off x="6990859" y="3067680"/>
            <a:ext cx="1217834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920" tIns="60960" rIns="121920" bIns="60960" anchor="ctr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100" b="1" dirty="0">
                <a:solidFill>
                  <a:srgbClr val="FFC000"/>
                </a:solidFill>
                <a:latin typeface="Raleway Light" panose="020B0604020202020204" charset="-18"/>
              </a:rPr>
              <a:t>Accuracy</a:t>
            </a:r>
          </a:p>
        </p:txBody>
      </p:sp>
      <p:sp>
        <p:nvSpPr>
          <p:cNvPr id="226" name="Freeform 225">
            <a:extLst>
              <a:ext uri="{FF2B5EF4-FFF2-40B4-BE49-F238E27FC236}"/>
            </a:extLst>
          </p:cNvPr>
          <p:cNvSpPr/>
          <p:nvPr/>
        </p:nvSpPr>
        <p:spPr>
          <a:xfrm>
            <a:off x="7784275" y="2828750"/>
            <a:ext cx="0" cy="1244333"/>
          </a:xfrm>
          <a:custGeom>
            <a:avLst/>
            <a:gdLst>
              <a:gd name="connsiteX0" fmla="*/ 0 w 0"/>
              <a:gd name="connsiteY0" fmla="*/ 0 h 1587398"/>
              <a:gd name="connsiteX1" fmla="*/ 0 w 0"/>
              <a:gd name="connsiteY1" fmla="*/ 1587398 h 1587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1587398">
                <a:moveTo>
                  <a:pt x="0" y="0"/>
                </a:moveTo>
                <a:lnTo>
                  <a:pt x="0" y="1587398"/>
                </a:lnTo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800" dirty="0">
              <a:latin typeface="Raleway Light" panose="020B0604020202020204" charset="-18"/>
            </a:endParaRPr>
          </a:p>
        </p:txBody>
      </p:sp>
      <p:cxnSp>
        <p:nvCxnSpPr>
          <p:cNvPr id="227" name="Straight Arrow Connector 226">
            <a:extLst>
              <a:ext uri="{FF2B5EF4-FFF2-40B4-BE49-F238E27FC236}"/>
            </a:extLst>
          </p:cNvPr>
          <p:cNvCxnSpPr>
            <a:cxnSpLocks/>
            <a:stCxn id="208" idx="3"/>
          </p:cNvCxnSpPr>
          <p:nvPr/>
        </p:nvCxnSpPr>
        <p:spPr>
          <a:xfrm flipV="1">
            <a:off x="6145444" y="2035238"/>
            <a:ext cx="50102" cy="7350"/>
          </a:xfrm>
          <a:prstGeom prst="straightConnector1">
            <a:avLst/>
          </a:prstGeom>
          <a:ln>
            <a:solidFill>
              <a:srgbClr val="FFC000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14" name="Shape 341"/>
          <p:cNvGrpSpPr/>
          <p:nvPr/>
        </p:nvGrpSpPr>
        <p:grpSpPr>
          <a:xfrm>
            <a:off x="7864658" y="371176"/>
            <a:ext cx="896264" cy="896314"/>
            <a:chOff x="570875" y="4322250"/>
            <a:chExt cx="443300" cy="443325"/>
          </a:xfrm>
        </p:grpSpPr>
        <p:sp>
          <p:nvSpPr>
            <p:cNvPr id="115" name="Shape 342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0" t="0" r="0" b="0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Shape 343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0" t="0" r="0" b="0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Shape 344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0" t="0" r="0" b="0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Shape 345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0" t="0" r="0" b="0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181254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481810" y="483830"/>
            <a:ext cx="7921654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pl-PL" sz="4800" dirty="0"/>
              <a:t>Sztuczne </a:t>
            </a:r>
            <a:r>
              <a:rPr lang="pl-PL" sz="4800" dirty="0">
                <a:solidFill>
                  <a:srgbClr val="FFC000"/>
                </a:solidFill>
              </a:rPr>
              <a:t>sieci neuronowe</a:t>
            </a:r>
            <a:endParaRPr sz="4800" dirty="0">
              <a:solidFill>
                <a:srgbClr val="FFC000"/>
              </a:solidFill>
            </a:endParaRPr>
          </a:p>
        </p:txBody>
      </p:sp>
      <p:sp>
        <p:nvSpPr>
          <p:cNvPr id="137" name="Shape 137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pic>
        <p:nvPicPr>
          <p:cNvPr id="11" name="Picture 2" descr="Image result for sztuczna inteligencja rysunek"/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2104" y="1681864"/>
            <a:ext cx="3166096" cy="2816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BESPOKE SOFTWARE development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384" y="2158936"/>
            <a:ext cx="1849212" cy="1849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Image result for machine learning icon transparent"/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030" y="2262030"/>
            <a:ext cx="1935104" cy="1935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Shape 289"/>
          <p:cNvGrpSpPr/>
          <p:nvPr/>
        </p:nvGrpSpPr>
        <p:grpSpPr>
          <a:xfrm>
            <a:off x="8106354" y="225086"/>
            <a:ext cx="796168" cy="763718"/>
            <a:chOff x="5241175" y="4959100"/>
            <a:chExt cx="539775" cy="517775"/>
          </a:xfrm>
        </p:grpSpPr>
        <p:sp>
          <p:nvSpPr>
            <p:cNvPr id="16" name="Shape 290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0" t="0" r="0" b="0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Shape 291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0" t="0" r="0" b="0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Shape 292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0" t="0" r="0" b="0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Shape 293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0" t="0" r="0" b="0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Shape 294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0" t="0" r="0" b="0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Shape 295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0" t="0" r="0" b="0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331090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>
            <a:spLocks noGrp="1"/>
          </p:cNvSpPr>
          <p:nvPr>
            <p:ph type="ctrTitle"/>
          </p:nvPr>
        </p:nvSpPr>
        <p:spPr>
          <a:xfrm>
            <a:off x="636563" y="3394557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chemeClr val="tx1"/>
                </a:solidFill>
              </a:rPr>
              <a:t>AI </a:t>
            </a:r>
            <a:r>
              <a:rPr lang="pl-PL" dirty="0" smtClean="0">
                <a:solidFill>
                  <a:schemeClr val="tx1"/>
                </a:solidFill>
              </a:rPr>
              <a:t>i </a:t>
            </a:r>
            <a:r>
              <a:rPr lang="pl-PL" dirty="0" smtClean="0">
                <a:solidFill>
                  <a:schemeClr val="bg1"/>
                </a:solidFill>
              </a:rPr>
              <a:t>hardware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90" name="Shape 90"/>
          <p:cNvSpPr txBox="1"/>
          <p:nvPr/>
        </p:nvSpPr>
        <p:spPr>
          <a:xfrm>
            <a:off x="7811325" y="0"/>
            <a:ext cx="960900" cy="13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 dirty="0" smtClean="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6</a:t>
            </a:r>
            <a:endParaRPr sz="9600" dirty="0">
              <a:solidFill>
                <a:srgbClr val="434343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3145932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506741" y="364273"/>
            <a:ext cx="7631692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pl-PL" sz="3200" dirty="0" smtClean="0"/>
              <a:t>Różne metody wdrożenia </a:t>
            </a:r>
            <a:r>
              <a:rPr lang="en-US" sz="3200" dirty="0" smtClean="0"/>
              <a:t>ML </a:t>
            </a:r>
            <a:r>
              <a:rPr lang="pl-PL" sz="3200" dirty="0" smtClean="0"/>
              <a:t/>
            </a:r>
            <a:br>
              <a:rPr lang="pl-PL" sz="3200" dirty="0" smtClean="0"/>
            </a:br>
            <a:r>
              <a:rPr lang="pl-PL" sz="3200" dirty="0" smtClean="0">
                <a:solidFill>
                  <a:srgbClr val="FFC000"/>
                </a:solidFill>
              </a:rPr>
              <a:t>na poziomie sprzętowym</a:t>
            </a:r>
            <a:endParaRPr lang="en-US" sz="3200" dirty="0">
              <a:solidFill>
                <a:srgbClr val="FFC000"/>
              </a:solidFill>
            </a:endParaRPr>
          </a:p>
        </p:txBody>
      </p:sp>
      <p:sp>
        <p:nvSpPr>
          <p:cNvPr id="137" name="Shape 137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41</a:t>
            </a:fld>
            <a:endParaRPr/>
          </a:p>
        </p:txBody>
      </p:sp>
      <p:pic>
        <p:nvPicPr>
          <p:cNvPr id="3074" name="Picture 2" descr="https://res.cloudinary.com/engineering-com/image/upload/w_1000,c_fit,q_auto,f_auto/image002_eiiwx8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105" y="1487824"/>
            <a:ext cx="7373298" cy="3214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Shape 274"/>
          <p:cNvGrpSpPr/>
          <p:nvPr/>
        </p:nvGrpSpPr>
        <p:grpSpPr>
          <a:xfrm>
            <a:off x="7964730" y="329098"/>
            <a:ext cx="977040" cy="722851"/>
            <a:chOff x="5255200" y="3006475"/>
            <a:chExt cx="511700" cy="378575"/>
          </a:xfrm>
        </p:grpSpPr>
        <p:sp>
          <p:nvSpPr>
            <p:cNvPr id="16" name="Shape 275"/>
            <p:cNvSpPr/>
            <p:nvPr/>
          </p:nvSpPr>
          <p:spPr>
            <a:xfrm>
              <a:off x="5255200" y="3006475"/>
              <a:ext cx="349900" cy="349875"/>
            </a:xfrm>
            <a:custGeom>
              <a:avLst/>
              <a:gdLst/>
              <a:ahLst/>
              <a:cxnLst/>
              <a:rect l="0" t="0" r="0" b="0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Shape 276"/>
            <p:cNvSpPr/>
            <p:nvPr/>
          </p:nvSpPr>
          <p:spPr>
            <a:xfrm>
              <a:off x="5567825" y="3185975"/>
              <a:ext cx="199075" cy="199075"/>
            </a:xfrm>
            <a:custGeom>
              <a:avLst/>
              <a:gdLst/>
              <a:ahLst/>
              <a:cxnLst/>
              <a:rect l="0" t="0" r="0" b="0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860323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Shape 363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42</a:t>
            </a:fld>
            <a:endParaRPr/>
          </a:p>
        </p:txBody>
      </p:sp>
      <p:sp>
        <p:nvSpPr>
          <p:cNvPr id="364" name="Shape 364"/>
          <p:cNvSpPr txBox="1">
            <a:spLocks noGrp="1"/>
          </p:cNvSpPr>
          <p:nvPr>
            <p:ph type="ctrTitle" idx="4294967295"/>
          </p:nvPr>
        </p:nvSpPr>
        <p:spPr>
          <a:xfrm>
            <a:off x="448733" y="1515616"/>
            <a:ext cx="65937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8000" dirty="0" smtClean="0">
                <a:solidFill>
                  <a:srgbClr val="FFB600"/>
                </a:solidFill>
              </a:rPr>
              <a:t>Pytania?</a:t>
            </a:r>
            <a:endParaRPr sz="8000" dirty="0">
              <a:solidFill>
                <a:srgbClr val="FFB600"/>
              </a:solidFill>
            </a:endParaRPr>
          </a:p>
        </p:txBody>
      </p:sp>
      <p:sp>
        <p:nvSpPr>
          <p:cNvPr id="366" name="Shape 366"/>
          <p:cNvSpPr/>
          <p:nvPr/>
        </p:nvSpPr>
        <p:spPr>
          <a:xfrm>
            <a:off x="8054234" y="327815"/>
            <a:ext cx="798007" cy="725835"/>
          </a:xfrm>
          <a:custGeom>
            <a:avLst/>
            <a:gdLst/>
            <a:ahLst/>
            <a:cxnLst/>
            <a:rect l="0" t="0" r="0" b="0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" name="Shape 155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3700" y="1407945"/>
            <a:ext cx="3360300" cy="242921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latin typeface="Raleway Light" panose="020B0604020202020204" charset="-18"/>
              </a:rPr>
              <a:t>5</a:t>
            </a:fld>
            <a:endParaRPr sz="1200">
              <a:latin typeface="Raleway Light" panose="020B0604020202020204" charset="-18"/>
            </a:endParaRPr>
          </a:p>
        </p:txBody>
      </p:sp>
      <p:pic>
        <p:nvPicPr>
          <p:cNvPr id="10" name="Picture 2" descr="Image result for sztuczna inteligencja rysunek"/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7249" y="1444517"/>
            <a:ext cx="3558173" cy="2874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Group 13"/>
          <p:cNvGrpSpPr>
            <a:grpSpLocks/>
          </p:cNvGrpSpPr>
          <p:nvPr/>
        </p:nvGrpSpPr>
        <p:grpSpPr bwMode="auto">
          <a:xfrm>
            <a:off x="1515535" y="1388534"/>
            <a:ext cx="1841720" cy="2237833"/>
            <a:chOff x="219075" y="1289655"/>
            <a:chExt cx="2648902" cy="3544658"/>
          </a:xfrm>
        </p:grpSpPr>
        <p:sp>
          <p:nvSpPr>
            <p:cNvPr id="15" name="TextBox 2"/>
            <p:cNvSpPr txBox="1">
              <a:spLocks noChangeArrowheads="1"/>
            </p:cNvSpPr>
            <p:nvPr/>
          </p:nvSpPr>
          <p:spPr bwMode="auto">
            <a:xfrm>
              <a:off x="219075" y="1289655"/>
              <a:ext cx="2390238" cy="4387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rgbClr val="1F4E79"/>
                  </a:solidFill>
                  <a:latin typeface="Lucida Sans Unicode" panose="020B0602030504020204" pitchFamily="34" charset="0"/>
                  <a:cs typeface="Lucida Sans Unicode" panose="020B060203050402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rgbClr val="1F4E79"/>
                  </a:solidFill>
                  <a:latin typeface="Lucida Sans Unicode" panose="020B0602030504020204" pitchFamily="34" charset="0"/>
                  <a:cs typeface="Lucida Sans Unicode" panose="020B060203050402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rgbClr val="1F4E79"/>
                  </a:solidFill>
                  <a:latin typeface="Lucida Sans Unicode" panose="020B0602030504020204" pitchFamily="34" charset="0"/>
                  <a:cs typeface="Lucida Sans Unicode" panose="020B060203050402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rgbClr val="1F4E79"/>
                  </a:solidFill>
                  <a:latin typeface="Lucida Sans Unicode" panose="020B0602030504020204" pitchFamily="34" charset="0"/>
                  <a:cs typeface="Lucida Sans Unicode" panose="020B060203050402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rgbClr val="1F4E79"/>
                  </a:solidFill>
                  <a:latin typeface="Lucida Sans Unicode" panose="020B0602030504020204" pitchFamily="34" charset="0"/>
                  <a:cs typeface="Lucida Sans Unicode" panose="020B060203050402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rgbClr val="1F4E79"/>
                  </a:solidFill>
                  <a:latin typeface="Lucida Sans Unicode" panose="020B0602030504020204" pitchFamily="34" charset="0"/>
                  <a:cs typeface="Lucida Sans Unicode" panose="020B060203050402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rgbClr val="1F4E79"/>
                  </a:solidFill>
                  <a:latin typeface="Lucida Sans Unicode" panose="020B0602030504020204" pitchFamily="34" charset="0"/>
                  <a:cs typeface="Lucida Sans Unicode" panose="020B060203050402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rgbClr val="1F4E79"/>
                  </a:solidFill>
                  <a:latin typeface="Lucida Sans Unicode" panose="020B0602030504020204" pitchFamily="34" charset="0"/>
                  <a:cs typeface="Lucida Sans Unicode" panose="020B060203050402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rgbClr val="1F4E79"/>
                  </a:solidFill>
                  <a:latin typeface="Lucida Sans Unicode" panose="020B0602030504020204" pitchFamily="34" charset="0"/>
                  <a:cs typeface="Lucida Sans Unicode" panose="020B060203050402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pl-PL" altLang="en-US" sz="1200" dirty="0" smtClean="0">
                  <a:solidFill>
                    <a:schemeClr val="tx1"/>
                  </a:solidFill>
                  <a:latin typeface="Raleway Light" panose="020B0604020202020204" charset="-18"/>
                </a:rPr>
                <a:t>Wejście</a:t>
              </a:r>
              <a:endParaRPr lang="en-US" altLang="en-US" sz="1200" dirty="0">
                <a:solidFill>
                  <a:schemeClr val="tx1"/>
                </a:solidFill>
                <a:latin typeface="Raleway Light" panose="020B0604020202020204" charset="-18"/>
              </a:endParaRPr>
            </a:p>
          </p:txBody>
        </p:sp>
        <p:grpSp>
          <p:nvGrpSpPr>
            <p:cNvPr id="16" name="Group 45069"/>
            <p:cNvGrpSpPr>
              <a:grpSpLocks/>
            </p:cNvGrpSpPr>
            <p:nvPr/>
          </p:nvGrpSpPr>
          <p:grpSpPr bwMode="auto">
            <a:xfrm>
              <a:off x="644715" y="2826480"/>
              <a:ext cx="2223262" cy="2007833"/>
              <a:chOff x="644715" y="2826480"/>
              <a:chExt cx="2223262" cy="2007833"/>
            </a:xfrm>
          </p:grpSpPr>
          <p:cxnSp>
            <p:nvCxnSpPr>
              <p:cNvPr id="17" name="Straight Arrow Connector 4"/>
              <p:cNvCxnSpPr>
                <a:cxnSpLocks noChangeShapeType="1"/>
              </p:cNvCxnSpPr>
              <p:nvPr/>
            </p:nvCxnSpPr>
            <p:spPr bwMode="auto">
              <a:xfrm>
                <a:off x="1236663" y="3013656"/>
                <a:ext cx="991382" cy="12879"/>
              </a:xfrm>
              <a:prstGeom prst="straightConnector1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8" name="Straight Arrow Connector 12"/>
              <p:cNvCxnSpPr>
                <a:cxnSpLocks noChangeShapeType="1"/>
              </p:cNvCxnSpPr>
              <p:nvPr/>
            </p:nvCxnSpPr>
            <p:spPr bwMode="auto">
              <a:xfrm>
                <a:off x="1180556" y="4582732"/>
                <a:ext cx="991382" cy="12879"/>
              </a:xfrm>
              <a:prstGeom prst="straightConnector1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grpSp>
            <p:nvGrpSpPr>
              <p:cNvPr id="19" name="Group 6"/>
              <p:cNvGrpSpPr>
                <a:grpSpLocks/>
              </p:cNvGrpSpPr>
              <p:nvPr/>
            </p:nvGrpSpPr>
            <p:grpSpPr bwMode="auto">
              <a:xfrm>
                <a:off x="644715" y="2826480"/>
                <a:ext cx="436986" cy="2007833"/>
                <a:chOff x="644715" y="2826480"/>
                <a:chExt cx="436986" cy="2007833"/>
              </a:xfrm>
            </p:grpSpPr>
            <p:sp>
              <p:nvSpPr>
                <p:cNvPr id="23" name="TextBox 5"/>
                <p:cNvSpPr txBox="1">
                  <a:spLocks noChangeArrowheads="1"/>
                </p:cNvSpPr>
                <p:nvPr/>
              </p:nvSpPr>
              <p:spPr bwMode="auto">
                <a:xfrm>
                  <a:off x="700822" y="2826480"/>
                  <a:ext cx="380879" cy="43875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>
                      <a:solidFill>
                        <a:srgbClr val="1F4E79"/>
                      </a:solidFill>
                      <a:latin typeface="Lucida Sans Unicode" panose="020B0602030504020204" pitchFamily="34" charset="0"/>
                      <a:cs typeface="Lucida Sans Unicode" panose="020B0602030504020204" pitchFamily="34" charset="0"/>
                    </a:defRPr>
                  </a:lvl1pPr>
                  <a:lvl2pPr marL="742950" indent="-28575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rgbClr val="1F4E79"/>
                      </a:solidFill>
                      <a:latin typeface="Lucida Sans Unicode" panose="020B0602030504020204" pitchFamily="34" charset="0"/>
                      <a:cs typeface="Lucida Sans Unicode" panose="020B0602030504020204" pitchFamily="34" charset="0"/>
                    </a:defRPr>
                  </a:lvl2pPr>
                  <a:lvl3pPr marL="11430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>
                      <a:solidFill>
                        <a:srgbClr val="1F4E79"/>
                      </a:solidFill>
                      <a:latin typeface="Lucida Sans Unicode" panose="020B0602030504020204" pitchFamily="34" charset="0"/>
                      <a:cs typeface="Lucida Sans Unicode" panose="020B0602030504020204" pitchFamily="34" charset="0"/>
                    </a:defRPr>
                  </a:lvl3pPr>
                  <a:lvl4pPr marL="16002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>
                      <a:solidFill>
                        <a:srgbClr val="1F4E79"/>
                      </a:solidFill>
                      <a:latin typeface="Lucida Sans Unicode" panose="020B0602030504020204" pitchFamily="34" charset="0"/>
                      <a:cs typeface="Lucida Sans Unicode" panose="020B0602030504020204" pitchFamily="34" charset="0"/>
                    </a:defRPr>
                  </a:lvl4pPr>
                  <a:lvl5pPr marL="20574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>
                      <a:solidFill>
                        <a:srgbClr val="1F4E79"/>
                      </a:solidFill>
                      <a:latin typeface="Lucida Sans Unicode" panose="020B0602030504020204" pitchFamily="34" charset="0"/>
                      <a:cs typeface="Lucida Sans Unicode" panose="020B0602030504020204" pitchFamily="34" charset="0"/>
                    </a:defRPr>
                  </a:lvl5pPr>
                  <a:lvl6pPr marL="2514600" indent="-22860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>
                      <a:solidFill>
                        <a:srgbClr val="1F4E79"/>
                      </a:solidFill>
                      <a:latin typeface="Lucida Sans Unicode" panose="020B0602030504020204" pitchFamily="34" charset="0"/>
                      <a:cs typeface="Lucida Sans Unicode" panose="020B0602030504020204" pitchFamily="34" charset="0"/>
                    </a:defRPr>
                  </a:lvl6pPr>
                  <a:lvl7pPr marL="2971800" indent="-22860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>
                      <a:solidFill>
                        <a:srgbClr val="1F4E79"/>
                      </a:solidFill>
                      <a:latin typeface="Lucida Sans Unicode" panose="020B0602030504020204" pitchFamily="34" charset="0"/>
                      <a:cs typeface="Lucida Sans Unicode" panose="020B0602030504020204" pitchFamily="34" charset="0"/>
                    </a:defRPr>
                  </a:lvl7pPr>
                  <a:lvl8pPr marL="3429000" indent="-22860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>
                      <a:solidFill>
                        <a:srgbClr val="1F4E79"/>
                      </a:solidFill>
                      <a:latin typeface="Lucida Sans Unicode" panose="020B0602030504020204" pitchFamily="34" charset="0"/>
                      <a:cs typeface="Lucida Sans Unicode" panose="020B0602030504020204" pitchFamily="34" charset="0"/>
                    </a:defRPr>
                  </a:lvl8pPr>
                  <a:lvl9pPr marL="3886200" indent="-22860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>
                      <a:solidFill>
                        <a:srgbClr val="1F4E79"/>
                      </a:solidFill>
                      <a:latin typeface="Lucida Sans Unicode" panose="020B0602030504020204" pitchFamily="34" charset="0"/>
                      <a:cs typeface="Lucida Sans Unicode" panose="020B0602030504020204" pitchFamily="34" charset="0"/>
                    </a:defRPr>
                  </a:lvl9pPr>
                </a:lstStyle>
                <a:p>
                  <a:pPr eaLnBrk="1" hangingPunct="1">
                    <a:lnSpc>
                      <a:spcPct val="100000"/>
                    </a:lnSpc>
                    <a:spcBef>
                      <a:spcPct val="0"/>
                    </a:spcBef>
                    <a:buFontTx/>
                    <a:buNone/>
                  </a:pPr>
                  <a:r>
                    <a:rPr lang="pl-PL" altLang="en-US" sz="1200" dirty="0">
                      <a:solidFill>
                        <a:schemeClr val="tx1"/>
                      </a:solidFill>
                      <a:latin typeface="Raleway Light" panose="020B0604020202020204" charset="-18"/>
                    </a:rPr>
                    <a:t>2</a:t>
                  </a:r>
                  <a:endParaRPr lang="en-US" altLang="en-US" sz="1200" dirty="0">
                    <a:solidFill>
                      <a:schemeClr val="tx1"/>
                    </a:solidFill>
                    <a:latin typeface="Raleway Light" panose="020B0604020202020204" charset="-18"/>
                  </a:endParaRPr>
                </a:p>
              </p:txBody>
            </p:sp>
            <p:sp>
              <p:nvSpPr>
                <p:cNvPr id="24" name="TextBox 13"/>
                <p:cNvSpPr txBox="1">
                  <a:spLocks noChangeArrowheads="1"/>
                </p:cNvSpPr>
                <p:nvPr/>
              </p:nvSpPr>
              <p:spPr bwMode="auto">
                <a:xfrm>
                  <a:off x="644715" y="4395555"/>
                  <a:ext cx="383186" cy="43875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>
                      <a:solidFill>
                        <a:srgbClr val="1F4E79"/>
                      </a:solidFill>
                      <a:latin typeface="Lucida Sans Unicode" panose="020B0602030504020204" pitchFamily="34" charset="0"/>
                      <a:cs typeface="Lucida Sans Unicode" panose="020B0602030504020204" pitchFamily="34" charset="0"/>
                    </a:defRPr>
                  </a:lvl1pPr>
                  <a:lvl2pPr marL="742950" indent="-28575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rgbClr val="1F4E79"/>
                      </a:solidFill>
                      <a:latin typeface="Lucida Sans Unicode" panose="020B0602030504020204" pitchFamily="34" charset="0"/>
                      <a:cs typeface="Lucida Sans Unicode" panose="020B0602030504020204" pitchFamily="34" charset="0"/>
                    </a:defRPr>
                  </a:lvl2pPr>
                  <a:lvl3pPr marL="11430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>
                      <a:solidFill>
                        <a:srgbClr val="1F4E79"/>
                      </a:solidFill>
                      <a:latin typeface="Lucida Sans Unicode" panose="020B0602030504020204" pitchFamily="34" charset="0"/>
                      <a:cs typeface="Lucida Sans Unicode" panose="020B0602030504020204" pitchFamily="34" charset="0"/>
                    </a:defRPr>
                  </a:lvl3pPr>
                  <a:lvl4pPr marL="16002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>
                      <a:solidFill>
                        <a:srgbClr val="1F4E79"/>
                      </a:solidFill>
                      <a:latin typeface="Lucida Sans Unicode" panose="020B0602030504020204" pitchFamily="34" charset="0"/>
                      <a:cs typeface="Lucida Sans Unicode" panose="020B0602030504020204" pitchFamily="34" charset="0"/>
                    </a:defRPr>
                  </a:lvl4pPr>
                  <a:lvl5pPr marL="20574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>
                      <a:solidFill>
                        <a:srgbClr val="1F4E79"/>
                      </a:solidFill>
                      <a:latin typeface="Lucida Sans Unicode" panose="020B0602030504020204" pitchFamily="34" charset="0"/>
                      <a:cs typeface="Lucida Sans Unicode" panose="020B0602030504020204" pitchFamily="34" charset="0"/>
                    </a:defRPr>
                  </a:lvl5pPr>
                  <a:lvl6pPr marL="2514600" indent="-22860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>
                      <a:solidFill>
                        <a:srgbClr val="1F4E79"/>
                      </a:solidFill>
                      <a:latin typeface="Lucida Sans Unicode" panose="020B0602030504020204" pitchFamily="34" charset="0"/>
                      <a:cs typeface="Lucida Sans Unicode" panose="020B0602030504020204" pitchFamily="34" charset="0"/>
                    </a:defRPr>
                  </a:lvl6pPr>
                  <a:lvl7pPr marL="2971800" indent="-22860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>
                      <a:solidFill>
                        <a:srgbClr val="1F4E79"/>
                      </a:solidFill>
                      <a:latin typeface="Lucida Sans Unicode" panose="020B0602030504020204" pitchFamily="34" charset="0"/>
                      <a:cs typeface="Lucida Sans Unicode" panose="020B0602030504020204" pitchFamily="34" charset="0"/>
                    </a:defRPr>
                  </a:lvl7pPr>
                  <a:lvl8pPr marL="3429000" indent="-22860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>
                      <a:solidFill>
                        <a:srgbClr val="1F4E79"/>
                      </a:solidFill>
                      <a:latin typeface="Lucida Sans Unicode" panose="020B0602030504020204" pitchFamily="34" charset="0"/>
                      <a:cs typeface="Lucida Sans Unicode" panose="020B0602030504020204" pitchFamily="34" charset="0"/>
                    </a:defRPr>
                  </a:lvl8pPr>
                  <a:lvl9pPr marL="3886200" indent="-22860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>
                      <a:solidFill>
                        <a:srgbClr val="1F4E79"/>
                      </a:solidFill>
                      <a:latin typeface="Lucida Sans Unicode" panose="020B0602030504020204" pitchFamily="34" charset="0"/>
                      <a:cs typeface="Lucida Sans Unicode" panose="020B0602030504020204" pitchFamily="34" charset="0"/>
                    </a:defRPr>
                  </a:lvl9pPr>
                </a:lstStyle>
                <a:p>
                  <a:pPr eaLnBrk="1" hangingPunct="1">
                    <a:lnSpc>
                      <a:spcPct val="100000"/>
                    </a:lnSpc>
                    <a:spcBef>
                      <a:spcPct val="0"/>
                    </a:spcBef>
                    <a:buFontTx/>
                    <a:buNone/>
                  </a:pPr>
                  <a:r>
                    <a:rPr lang="pl-PL" altLang="en-US" sz="1200">
                      <a:solidFill>
                        <a:schemeClr val="tx1"/>
                      </a:solidFill>
                      <a:latin typeface="Raleway Light" panose="020B0604020202020204" charset="-18"/>
                    </a:rPr>
                    <a:t>3</a:t>
                  </a:r>
                  <a:endParaRPr lang="en-US" altLang="en-US" sz="1200">
                    <a:solidFill>
                      <a:schemeClr val="tx1"/>
                    </a:solidFill>
                    <a:latin typeface="Raleway Light" panose="020B0604020202020204" charset="-18"/>
                  </a:endParaRPr>
                </a:p>
              </p:txBody>
            </p:sp>
          </p:grpSp>
          <p:grpSp>
            <p:nvGrpSpPr>
              <p:cNvPr id="20" name="Group 15"/>
              <p:cNvGrpSpPr>
                <a:grpSpLocks/>
              </p:cNvGrpSpPr>
              <p:nvPr/>
            </p:nvGrpSpPr>
            <p:grpSpPr bwMode="auto">
              <a:xfrm>
                <a:off x="2480014" y="2839359"/>
                <a:ext cx="387963" cy="1967600"/>
                <a:chOff x="591226" y="2826480"/>
                <a:chExt cx="387963" cy="1967600"/>
              </a:xfrm>
            </p:grpSpPr>
            <p:sp>
              <p:nvSpPr>
                <p:cNvPr id="21" name="TextBox 16"/>
                <p:cNvSpPr txBox="1">
                  <a:spLocks noChangeArrowheads="1"/>
                </p:cNvSpPr>
                <p:nvPr/>
              </p:nvSpPr>
              <p:spPr bwMode="auto">
                <a:xfrm>
                  <a:off x="591226" y="2826480"/>
                  <a:ext cx="380878" cy="43875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>
                      <a:solidFill>
                        <a:srgbClr val="1F4E79"/>
                      </a:solidFill>
                      <a:latin typeface="Lucida Sans Unicode" panose="020B0602030504020204" pitchFamily="34" charset="0"/>
                      <a:cs typeface="Lucida Sans Unicode" panose="020B0602030504020204" pitchFamily="34" charset="0"/>
                    </a:defRPr>
                  </a:lvl1pPr>
                  <a:lvl2pPr marL="742950" indent="-28575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rgbClr val="1F4E79"/>
                      </a:solidFill>
                      <a:latin typeface="Lucida Sans Unicode" panose="020B0602030504020204" pitchFamily="34" charset="0"/>
                      <a:cs typeface="Lucida Sans Unicode" panose="020B0602030504020204" pitchFamily="34" charset="0"/>
                    </a:defRPr>
                  </a:lvl2pPr>
                  <a:lvl3pPr marL="11430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>
                      <a:solidFill>
                        <a:srgbClr val="1F4E79"/>
                      </a:solidFill>
                      <a:latin typeface="Lucida Sans Unicode" panose="020B0602030504020204" pitchFamily="34" charset="0"/>
                      <a:cs typeface="Lucida Sans Unicode" panose="020B0602030504020204" pitchFamily="34" charset="0"/>
                    </a:defRPr>
                  </a:lvl3pPr>
                  <a:lvl4pPr marL="16002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>
                      <a:solidFill>
                        <a:srgbClr val="1F4E79"/>
                      </a:solidFill>
                      <a:latin typeface="Lucida Sans Unicode" panose="020B0602030504020204" pitchFamily="34" charset="0"/>
                      <a:cs typeface="Lucida Sans Unicode" panose="020B0602030504020204" pitchFamily="34" charset="0"/>
                    </a:defRPr>
                  </a:lvl4pPr>
                  <a:lvl5pPr marL="20574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>
                      <a:solidFill>
                        <a:srgbClr val="1F4E79"/>
                      </a:solidFill>
                      <a:latin typeface="Lucida Sans Unicode" panose="020B0602030504020204" pitchFamily="34" charset="0"/>
                      <a:cs typeface="Lucida Sans Unicode" panose="020B0602030504020204" pitchFamily="34" charset="0"/>
                    </a:defRPr>
                  </a:lvl5pPr>
                  <a:lvl6pPr marL="2514600" indent="-22860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>
                      <a:solidFill>
                        <a:srgbClr val="1F4E79"/>
                      </a:solidFill>
                      <a:latin typeface="Lucida Sans Unicode" panose="020B0602030504020204" pitchFamily="34" charset="0"/>
                      <a:cs typeface="Lucida Sans Unicode" panose="020B0602030504020204" pitchFamily="34" charset="0"/>
                    </a:defRPr>
                  </a:lvl6pPr>
                  <a:lvl7pPr marL="2971800" indent="-22860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>
                      <a:solidFill>
                        <a:srgbClr val="1F4E79"/>
                      </a:solidFill>
                      <a:latin typeface="Lucida Sans Unicode" panose="020B0602030504020204" pitchFamily="34" charset="0"/>
                      <a:cs typeface="Lucida Sans Unicode" panose="020B0602030504020204" pitchFamily="34" charset="0"/>
                    </a:defRPr>
                  </a:lvl7pPr>
                  <a:lvl8pPr marL="3429000" indent="-22860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>
                      <a:solidFill>
                        <a:srgbClr val="1F4E79"/>
                      </a:solidFill>
                      <a:latin typeface="Lucida Sans Unicode" panose="020B0602030504020204" pitchFamily="34" charset="0"/>
                      <a:cs typeface="Lucida Sans Unicode" panose="020B0602030504020204" pitchFamily="34" charset="0"/>
                    </a:defRPr>
                  </a:lvl8pPr>
                  <a:lvl9pPr marL="3886200" indent="-22860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>
                      <a:solidFill>
                        <a:srgbClr val="1F4E79"/>
                      </a:solidFill>
                      <a:latin typeface="Lucida Sans Unicode" panose="020B0602030504020204" pitchFamily="34" charset="0"/>
                      <a:cs typeface="Lucida Sans Unicode" panose="020B0602030504020204" pitchFamily="34" charset="0"/>
                    </a:defRPr>
                  </a:lvl9pPr>
                </a:lstStyle>
                <a:p>
                  <a:pPr eaLnBrk="1" hangingPunct="1">
                    <a:lnSpc>
                      <a:spcPct val="100000"/>
                    </a:lnSpc>
                    <a:spcBef>
                      <a:spcPct val="0"/>
                    </a:spcBef>
                    <a:buFontTx/>
                    <a:buNone/>
                  </a:pPr>
                  <a:r>
                    <a:rPr lang="pl-PL" altLang="en-US" sz="1200" dirty="0">
                      <a:solidFill>
                        <a:schemeClr val="tx1"/>
                      </a:solidFill>
                      <a:latin typeface="Raleway Light" panose="020B0604020202020204" charset="-18"/>
                    </a:rPr>
                    <a:t>2</a:t>
                  </a:r>
                  <a:endParaRPr lang="en-US" altLang="en-US" sz="1200" dirty="0">
                    <a:solidFill>
                      <a:schemeClr val="tx1"/>
                    </a:solidFill>
                    <a:latin typeface="Raleway Light" panose="020B0604020202020204" charset="-18"/>
                  </a:endParaRPr>
                </a:p>
              </p:txBody>
            </p:sp>
            <p:sp>
              <p:nvSpPr>
                <p:cNvPr id="22" name="TextBox 17"/>
                <p:cNvSpPr txBox="1">
                  <a:spLocks noChangeArrowheads="1"/>
                </p:cNvSpPr>
                <p:nvPr/>
              </p:nvSpPr>
              <p:spPr bwMode="auto">
                <a:xfrm>
                  <a:off x="596005" y="4355322"/>
                  <a:ext cx="383184" cy="43875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>
                      <a:solidFill>
                        <a:srgbClr val="1F4E79"/>
                      </a:solidFill>
                      <a:latin typeface="Lucida Sans Unicode" panose="020B0602030504020204" pitchFamily="34" charset="0"/>
                      <a:cs typeface="Lucida Sans Unicode" panose="020B0602030504020204" pitchFamily="34" charset="0"/>
                    </a:defRPr>
                  </a:lvl1pPr>
                  <a:lvl2pPr marL="742950" indent="-28575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rgbClr val="1F4E79"/>
                      </a:solidFill>
                      <a:latin typeface="Lucida Sans Unicode" panose="020B0602030504020204" pitchFamily="34" charset="0"/>
                      <a:cs typeface="Lucida Sans Unicode" panose="020B0602030504020204" pitchFamily="34" charset="0"/>
                    </a:defRPr>
                  </a:lvl2pPr>
                  <a:lvl3pPr marL="11430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>
                      <a:solidFill>
                        <a:srgbClr val="1F4E79"/>
                      </a:solidFill>
                      <a:latin typeface="Lucida Sans Unicode" panose="020B0602030504020204" pitchFamily="34" charset="0"/>
                      <a:cs typeface="Lucida Sans Unicode" panose="020B0602030504020204" pitchFamily="34" charset="0"/>
                    </a:defRPr>
                  </a:lvl3pPr>
                  <a:lvl4pPr marL="16002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>
                      <a:solidFill>
                        <a:srgbClr val="1F4E79"/>
                      </a:solidFill>
                      <a:latin typeface="Lucida Sans Unicode" panose="020B0602030504020204" pitchFamily="34" charset="0"/>
                      <a:cs typeface="Lucida Sans Unicode" panose="020B0602030504020204" pitchFamily="34" charset="0"/>
                    </a:defRPr>
                  </a:lvl4pPr>
                  <a:lvl5pPr marL="20574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>
                      <a:solidFill>
                        <a:srgbClr val="1F4E79"/>
                      </a:solidFill>
                      <a:latin typeface="Lucida Sans Unicode" panose="020B0602030504020204" pitchFamily="34" charset="0"/>
                      <a:cs typeface="Lucida Sans Unicode" panose="020B0602030504020204" pitchFamily="34" charset="0"/>
                    </a:defRPr>
                  </a:lvl5pPr>
                  <a:lvl6pPr marL="2514600" indent="-22860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>
                      <a:solidFill>
                        <a:srgbClr val="1F4E79"/>
                      </a:solidFill>
                      <a:latin typeface="Lucida Sans Unicode" panose="020B0602030504020204" pitchFamily="34" charset="0"/>
                      <a:cs typeface="Lucida Sans Unicode" panose="020B0602030504020204" pitchFamily="34" charset="0"/>
                    </a:defRPr>
                  </a:lvl6pPr>
                  <a:lvl7pPr marL="2971800" indent="-22860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>
                      <a:solidFill>
                        <a:srgbClr val="1F4E79"/>
                      </a:solidFill>
                      <a:latin typeface="Lucida Sans Unicode" panose="020B0602030504020204" pitchFamily="34" charset="0"/>
                      <a:cs typeface="Lucida Sans Unicode" panose="020B0602030504020204" pitchFamily="34" charset="0"/>
                    </a:defRPr>
                  </a:lvl7pPr>
                  <a:lvl8pPr marL="3429000" indent="-22860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>
                      <a:solidFill>
                        <a:srgbClr val="1F4E79"/>
                      </a:solidFill>
                      <a:latin typeface="Lucida Sans Unicode" panose="020B0602030504020204" pitchFamily="34" charset="0"/>
                      <a:cs typeface="Lucida Sans Unicode" panose="020B0602030504020204" pitchFamily="34" charset="0"/>
                    </a:defRPr>
                  </a:lvl8pPr>
                  <a:lvl9pPr marL="3886200" indent="-22860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>
                      <a:solidFill>
                        <a:srgbClr val="1F4E79"/>
                      </a:solidFill>
                      <a:latin typeface="Lucida Sans Unicode" panose="020B0602030504020204" pitchFamily="34" charset="0"/>
                      <a:cs typeface="Lucida Sans Unicode" panose="020B0602030504020204" pitchFamily="34" charset="0"/>
                    </a:defRPr>
                  </a:lvl9pPr>
                </a:lstStyle>
                <a:p>
                  <a:pPr eaLnBrk="1" hangingPunct="1">
                    <a:lnSpc>
                      <a:spcPct val="100000"/>
                    </a:lnSpc>
                    <a:spcBef>
                      <a:spcPct val="0"/>
                    </a:spcBef>
                    <a:buFontTx/>
                    <a:buNone/>
                  </a:pPr>
                  <a:r>
                    <a:rPr lang="pl-PL" altLang="en-US" sz="1200" dirty="0">
                      <a:solidFill>
                        <a:schemeClr val="tx1"/>
                      </a:solidFill>
                      <a:latin typeface="Raleway Light" panose="020B0604020202020204" charset="-18"/>
                    </a:rPr>
                    <a:t>3</a:t>
                  </a:r>
                  <a:endParaRPr lang="en-US" altLang="en-US" sz="1200" dirty="0">
                    <a:solidFill>
                      <a:schemeClr val="tx1"/>
                    </a:solidFill>
                    <a:latin typeface="Raleway Light" panose="020B0604020202020204" charset="-18"/>
                  </a:endParaRPr>
                </a:p>
              </p:txBody>
            </p:sp>
          </p:grpSp>
        </p:grpSp>
      </p:grpSp>
      <p:grpSp>
        <p:nvGrpSpPr>
          <p:cNvPr id="6" name="Group 5"/>
          <p:cNvGrpSpPr/>
          <p:nvPr/>
        </p:nvGrpSpPr>
        <p:grpSpPr>
          <a:xfrm>
            <a:off x="2467073" y="1987620"/>
            <a:ext cx="2516179" cy="2715962"/>
            <a:chOff x="2467073" y="1987620"/>
            <a:chExt cx="2516179" cy="2715962"/>
          </a:xfrm>
        </p:grpSpPr>
        <p:sp>
          <p:nvSpPr>
            <p:cNvPr id="27" name="TextBox 26"/>
            <p:cNvSpPr txBox="1">
              <a:spLocks noChangeArrowheads="1"/>
            </p:cNvSpPr>
            <p:nvPr/>
          </p:nvSpPr>
          <p:spPr bwMode="auto">
            <a:xfrm>
              <a:off x="3050608" y="3004582"/>
              <a:ext cx="453970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rgbClr val="1F4E79"/>
                  </a:solidFill>
                  <a:latin typeface="Lucida Sans Unicode" panose="020B0602030504020204" pitchFamily="34" charset="0"/>
                  <a:cs typeface="Lucida Sans Unicode" panose="020B060203050402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rgbClr val="1F4E79"/>
                  </a:solidFill>
                  <a:latin typeface="Lucida Sans Unicode" panose="020B0602030504020204" pitchFamily="34" charset="0"/>
                  <a:cs typeface="Lucida Sans Unicode" panose="020B060203050402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rgbClr val="1F4E79"/>
                  </a:solidFill>
                  <a:latin typeface="Lucida Sans Unicode" panose="020B0602030504020204" pitchFamily="34" charset="0"/>
                  <a:cs typeface="Lucida Sans Unicode" panose="020B060203050402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rgbClr val="1F4E79"/>
                  </a:solidFill>
                  <a:latin typeface="Lucida Sans Unicode" panose="020B0602030504020204" pitchFamily="34" charset="0"/>
                  <a:cs typeface="Lucida Sans Unicode" panose="020B060203050402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rgbClr val="1F4E79"/>
                  </a:solidFill>
                  <a:latin typeface="Lucida Sans Unicode" panose="020B0602030504020204" pitchFamily="34" charset="0"/>
                  <a:cs typeface="Lucida Sans Unicode" panose="020B060203050402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rgbClr val="1F4E79"/>
                  </a:solidFill>
                  <a:latin typeface="Lucida Sans Unicode" panose="020B0602030504020204" pitchFamily="34" charset="0"/>
                  <a:cs typeface="Lucida Sans Unicode" panose="020B060203050402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rgbClr val="1F4E79"/>
                  </a:solidFill>
                  <a:latin typeface="Lucida Sans Unicode" panose="020B0602030504020204" pitchFamily="34" charset="0"/>
                  <a:cs typeface="Lucida Sans Unicode" panose="020B060203050402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rgbClr val="1F4E79"/>
                  </a:solidFill>
                  <a:latin typeface="Lucida Sans Unicode" panose="020B0602030504020204" pitchFamily="34" charset="0"/>
                  <a:cs typeface="Lucida Sans Unicode" panose="020B060203050402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rgbClr val="1F4E79"/>
                  </a:solidFill>
                  <a:latin typeface="Lucida Sans Unicode" panose="020B0602030504020204" pitchFamily="34" charset="0"/>
                  <a:cs typeface="Lucida Sans Unicode" panose="020B060203050402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pl-PL" altLang="en-US" sz="1200" dirty="0">
                  <a:solidFill>
                    <a:schemeClr val="tx1"/>
                  </a:solidFill>
                  <a:latin typeface="Raleway Light" panose="020B0604020202020204" charset="-18"/>
                </a:rPr>
                <a:t>-0.2</a:t>
              </a:r>
              <a:endParaRPr lang="en-US" altLang="en-US" sz="1200" dirty="0">
                <a:solidFill>
                  <a:schemeClr val="tx1"/>
                </a:solidFill>
                <a:latin typeface="Raleway Light" panose="020B0604020202020204" charset="-18"/>
              </a:endParaRPr>
            </a:p>
          </p:txBody>
        </p:sp>
        <p:grpSp>
          <p:nvGrpSpPr>
            <p:cNvPr id="28" name="Group 19"/>
            <p:cNvGrpSpPr>
              <a:grpSpLocks/>
            </p:cNvGrpSpPr>
            <p:nvPr/>
          </p:nvGrpSpPr>
          <p:grpSpPr bwMode="auto">
            <a:xfrm>
              <a:off x="2467073" y="1987620"/>
              <a:ext cx="2516179" cy="2715962"/>
              <a:chOff x="1649783" y="2373274"/>
              <a:chExt cx="3617022" cy="4300352"/>
            </a:xfrm>
          </p:grpSpPr>
          <p:cxnSp>
            <p:nvCxnSpPr>
              <p:cNvPr id="29" name="Straight Arrow Connector 18"/>
              <p:cNvCxnSpPr>
                <a:cxnSpLocks noChangeShapeType="1"/>
              </p:cNvCxnSpPr>
              <p:nvPr/>
            </p:nvCxnSpPr>
            <p:spPr bwMode="auto">
              <a:xfrm flipV="1">
                <a:off x="2326647" y="5298981"/>
                <a:ext cx="572030" cy="911592"/>
              </a:xfrm>
              <a:prstGeom prst="straightConnector1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30" name="TextBox 20"/>
              <p:cNvSpPr txBox="1">
                <a:spLocks noChangeArrowheads="1"/>
              </p:cNvSpPr>
              <p:nvPr/>
            </p:nvSpPr>
            <p:spPr bwMode="auto">
              <a:xfrm>
                <a:off x="1649783" y="6235036"/>
                <a:ext cx="2390237" cy="4385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pl-PL" altLang="en-US" sz="1200" dirty="0" smtClean="0">
                    <a:solidFill>
                      <a:schemeClr val="tx1"/>
                    </a:solidFill>
                    <a:latin typeface="Raleway Light" panose="020B0604020202020204" charset="-18"/>
                  </a:rPr>
                  <a:t>wagi</a:t>
                </a:r>
                <a:endParaRPr lang="en-US" altLang="en-US" sz="1200" dirty="0">
                  <a:solidFill>
                    <a:schemeClr val="tx1"/>
                  </a:solidFill>
                  <a:latin typeface="Raleway Light" panose="020B0604020202020204" charset="-18"/>
                </a:endParaRPr>
              </a:p>
            </p:txBody>
          </p:sp>
          <p:sp>
            <p:nvSpPr>
              <p:cNvPr id="32" name="TextBox 11"/>
              <p:cNvSpPr txBox="1">
                <a:spLocks noChangeArrowheads="1"/>
              </p:cNvSpPr>
              <p:nvPr/>
            </p:nvSpPr>
            <p:spPr bwMode="auto">
              <a:xfrm>
                <a:off x="2760307" y="4927087"/>
                <a:ext cx="654891" cy="4385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pl-PL" altLang="en-US" sz="1200" dirty="0">
                    <a:solidFill>
                      <a:schemeClr val="tx1"/>
                    </a:solidFill>
                    <a:latin typeface="Raleway Light" panose="020B0604020202020204" charset="-18"/>
                  </a:rPr>
                  <a:t>-0.3</a:t>
                </a:r>
                <a:endParaRPr lang="en-US" altLang="en-US" sz="1200" dirty="0">
                  <a:solidFill>
                    <a:schemeClr val="tx1"/>
                  </a:solidFill>
                  <a:latin typeface="Raleway Light" panose="020B0604020202020204" charset="-18"/>
                </a:endParaRPr>
              </a:p>
            </p:txBody>
          </p:sp>
          <p:sp>
            <p:nvSpPr>
              <p:cNvPr id="34" name="TextBox 28"/>
              <p:cNvSpPr txBox="1">
                <a:spLocks noChangeArrowheads="1"/>
              </p:cNvSpPr>
              <p:nvPr/>
            </p:nvSpPr>
            <p:spPr bwMode="auto">
              <a:xfrm>
                <a:off x="4281766" y="4754922"/>
                <a:ext cx="636456" cy="4385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pl-PL" altLang="en-US" sz="1200" dirty="0">
                    <a:solidFill>
                      <a:schemeClr val="tx1"/>
                    </a:solidFill>
                    <a:latin typeface="Raleway Light" panose="020B0604020202020204" charset="-18"/>
                  </a:rPr>
                  <a:t>-2.4</a:t>
                </a:r>
                <a:endParaRPr lang="en-US" altLang="en-US" sz="1200" dirty="0">
                  <a:solidFill>
                    <a:schemeClr val="tx1"/>
                  </a:solidFill>
                  <a:latin typeface="Raleway Light" panose="020B0604020202020204" charset="-18"/>
                </a:endParaRPr>
              </a:p>
            </p:txBody>
          </p:sp>
          <p:sp>
            <p:nvSpPr>
              <p:cNvPr id="35" name="TextBox 29"/>
              <p:cNvSpPr txBox="1">
                <a:spLocks noChangeArrowheads="1"/>
              </p:cNvSpPr>
              <p:nvPr/>
            </p:nvSpPr>
            <p:spPr bwMode="auto">
              <a:xfrm>
                <a:off x="2512796" y="3554513"/>
                <a:ext cx="654891" cy="4385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pl-PL" altLang="en-US" sz="1200" dirty="0">
                    <a:solidFill>
                      <a:schemeClr val="tx1"/>
                    </a:solidFill>
                    <a:latin typeface="Raleway Light" panose="020B0604020202020204" charset="-18"/>
                  </a:rPr>
                  <a:t>-0.3</a:t>
                </a:r>
                <a:endParaRPr lang="en-US" altLang="en-US" sz="1200" dirty="0">
                  <a:solidFill>
                    <a:schemeClr val="tx1"/>
                  </a:solidFill>
                  <a:latin typeface="Raleway Light" panose="020B0604020202020204" charset="-18"/>
                </a:endParaRPr>
              </a:p>
            </p:txBody>
          </p:sp>
          <p:sp>
            <p:nvSpPr>
              <p:cNvPr id="36" name="TextBox 30"/>
              <p:cNvSpPr txBox="1">
                <a:spLocks noChangeArrowheads="1"/>
              </p:cNvSpPr>
              <p:nvPr/>
            </p:nvSpPr>
            <p:spPr bwMode="auto">
              <a:xfrm>
                <a:off x="3070510" y="3097645"/>
                <a:ext cx="516631" cy="4385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pl-PL" altLang="en-US" sz="1200" dirty="0">
                    <a:solidFill>
                      <a:schemeClr val="tx1"/>
                    </a:solidFill>
                    <a:latin typeface="Raleway Light" panose="020B0604020202020204" charset="-18"/>
                  </a:rPr>
                  <a:t>2.1</a:t>
                </a:r>
                <a:endParaRPr lang="en-US" altLang="en-US" sz="1200" dirty="0">
                  <a:solidFill>
                    <a:schemeClr val="tx1"/>
                  </a:solidFill>
                  <a:latin typeface="Raleway Light" panose="020B0604020202020204" charset="-18"/>
                </a:endParaRPr>
              </a:p>
            </p:txBody>
          </p:sp>
          <p:sp>
            <p:nvSpPr>
              <p:cNvPr id="37" name="TextBox 31"/>
              <p:cNvSpPr txBox="1">
                <a:spLocks noChangeArrowheads="1"/>
              </p:cNvSpPr>
              <p:nvPr/>
            </p:nvSpPr>
            <p:spPr bwMode="auto">
              <a:xfrm>
                <a:off x="2997666" y="4421242"/>
                <a:ext cx="560412" cy="4385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pl-PL" altLang="en-US" sz="1200" dirty="0">
                    <a:solidFill>
                      <a:schemeClr val="tx1"/>
                    </a:solidFill>
                    <a:latin typeface="Raleway Light" panose="020B0604020202020204" charset="-18"/>
                  </a:rPr>
                  <a:t>3.0</a:t>
                </a:r>
                <a:endParaRPr lang="en-US" altLang="en-US" sz="1200" dirty="0">
                  <a:solidFill>
                    <a:schemeClr val="tx1"/>
                  </a:solidFill>
                  <a:latin typeface="Raleway Light" panose="020B0604020202020204" charset="-18"/>
                </a:endParaRPr>
              </a:p>
            </p:txBody>
          </p:sp>
          <p:sp>
            <p:nvSpPr>
              <p:cNvPr id="38" name="TextBox 32"/>
              <p:cNvSpPr txBox="1">
                <a:spLocks noChangeArrowheads="1"/>
              </p:cNvSpPr>
              <p:nvPr/>
            </p:nvSpPr>
            <p:spPr bwMode="auto">
              <a:xfrm>
                <a:off x="2881631" y="2546958"/>
                <a:ext cx="518934" cy="4385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pl-PL" altLang="en-US" sz="1200" dirty="0">
                    <a:solidFill>
                      <a:schemeClr val="tx1"/>
                    </a:solidFill>
                    <a:latin typeface="Raleway Light" panose="020B0604020202020204" charset="-18"/>
                  </a:rPr>
                  <a:t>1.3</a:t>
                </a:r>
                <a:endParaRPr lang="en-US" altLang="en-US" sz="1200" dirty="0">
                  <a:solidFill>
                    <a:schemeClr val="tx1"/>
                  </a:solidFill>
                  <a:latin typeface="Raleway Light" panose="020B0604020202020204" charset="-18"/>
                </a:endParaRPr>
              </a:p>
            </p:txBody>
          </p:sp>
          <p:sp>
            <p:nvSpPr>
              <p:cNvPr id="39" name="TextBox 33"/>
              <p:cNvSpPr txBox="1">
                <a:spLocks noChangeArrowheads="1"/>
              </p:cNvSpPr>
              <p:nvPr/>
            </p:nvSpPr>
            <p:spPr bwMode="auto">
              <a:xfrm>
                <a:off x="4634957" y="2373274"/>
                <a:ext cx="631848" cy="4385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pl-PL" altLang="en-US" sz="1200" dirty="0">
                    <a:solidFill>
                      <a:schemeClr val="tx1"/>
                    </a:solidFill>
                    <a:latin typeface="Raleway Light" panose="020B0604020202020204" charset="-18"/>
                  </a:rPr>
                  <a:t>-0.1</a:t>
                </a:r>
                <a:endParaRPr lang="en-US" altLang="en-US" sz="1200" dirty="0">
                  <a:solidFill>
                    <a:schemeClr val="tx1"/>
                  </a:solidFill>
                  <a:latin typeface="Raleway Light" panose="020B0604020202020204" charset="-18"/>
                </a:endParaRPr>
              </a:p>
            </p:txBody>
          </p:sp>
          <p:sp>
            <p:nvSpPr>
              <p:cNvPr id="40" name="TextBox 34"/>
              <p:cNvSpPr txBox="1">
                <a:spLocks noChangeArrowheads="1"/>
              </p:cNvSpPr>
              <p:nvPr/>
            </p:nvSpPr>
            <p:spPr bwMode="auto">
              <a:xfrm>
                <a:off x="4650439" y="3528733"/>
                <a:ext cx="495891" cy="4385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pl-PL" altLang="en-US" sz="1200" dirty="0">
                    <a:solidFill>
                      <a:schemeClr val="tx1"/>
                    </a:solidFill>
                    <a:latin typeface="Raleway Light" panose="020B0604020202020204" charset="-18"/>
                  </a:rPr>
                  <a:t>1.1</a:t>
                </a:r>
                <a:endParaRPr lang="en-US" altLang="en-US" sz="1200" dirty="0">
                  <a:solidFill>
                    <a:schemeClr val="tx1"/>
                  </a:solidFill>
                  <a:latin typeface="Raleway Light" panose="020B0604020202020204" charset="-18"/>
                </a:endParaRPr>
              </a:p>
            </p:txBody>
          </p:sp>
        </p:grpSp>
      </p:grpSp>
      <p:grpSp>
        <p:nvGrpSpPr>
          <p:cNvPr id="41" name="Group 40"/>
          <p:cNvGrpSpPr>
            <a:grpSpLocks/>
          </p:cNvGrpSpPr>
          <p:nvPr/>
        </p:nvGrpSpPr>
        <p:grpSpPr bwMode="auto">
          <a:xfrm>
            <a:off x="4537770" y="2265237"/>
            <a:ext cx="3090698" cy="2419892"/>
            <a:chOff x="4516801" y="2719171"/>
            <a:chExt cx="4444142" cy="3832339"/>
          </a:xfrm>
        </p:grpSpPr>
        <p:grpSp>
          <p:nvGrpSpPr>
            <p:cNvPr id="42" name="Group 45068"/>
            <p:cNvGrpSpPr>
              <a:grpSpLocks/>
            </p:cNvGrpSpPr>
            <p:nvPr/>
          </p:nvGrpSpPr>
          <p:grpSpPr bwMode="auto">
            <a:xfrm>
              <a:off x="4516801" y="2719171"/>
              <a:ext cx="4127905" cy="3357314"/>
              <a:chOff x="4516801" y="2719171"/>
              <a:chExt cx="4127905" cy="3357314"/>
            </a:xfrm>
          </p:grpSpPr>
          <p:pic>
            <p:nvPicPr>
              <p:cNvPr id="44" name="Picture 2" descr="https://www.safaribooksonline.com/library/view/neural-networks-with/9781788397872/assets/3df87f1b-ecb1-4e6f-9d83-7d2b082a9853.png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5664" t="3278" r="22672" b="5643"/>
              <a:stretch>
                <a:fillRect/>
              </a:stretch>
            </p:blipFill>
            <p:spPr bwMode="auto">
              <a:xfrm>
                <a:off x="6728598" y="4379917"/>
                <a:ext cx="1719943" cy="14464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5" name="Oval 14"/>
              <p:cNvSpPr>
                <a:spLocks noChangeArrowheads="1"/>
              </p:cNvSpPr>
              <p:nvPr/>
            </p:nvSpPr>
            <p:spPr bwMode="auto">
              <a:xfrm>
                <a:off x="6347974" y="4179862"/>
                <a:ext cx="2296732" cy="1896623"/>
              </a:xfrm>
              <a:prstGeom prst="ellips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lIns="90000" tIns="46800" rIns="90000" bIns="46800"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200">
                  <a:solidFill>
                    <a:schemeClr val="tx1"/>
                  </a:solidFill>
                  <a:latin typeface="Raleway Light" panose="020B0604020202020204" charset="-18"/>
                </a:endParaRPr>
              </a:p>
            </p:txBody>
          </p:sp>
          <p:cxnSp>
            <p:nvCxnSpPr>
              <p:cNvPr id="46" name="Straight Arrow Connector 24"/>
              <p:cNvCxnSpPr>
                <a:cxnSpLocks noChangeShapeType="1"/>
              </p:cNvCxnSpPr>
              <p:nvPr/>
            </p:nvCxnSpPr>
            <p:spPr bwMode="auto">
              <a:xfrm flipH="1" flipV="1">
                <a:off x="4608265" y="4088627"/>
                <a:ext cx="1796012" cy="748256"/>
              </a:xfrm>
              <a:prstGeom prst="straightConnector1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47" name="Straight Arrow Connector 41"/>
              <p:cNvCxnSpPr>
                <a:cxnSpLocks noChangeShapeType="1"/>
              </p:cNvCxnSpPr>
              <p:nvPr/>
            </p:nvCxnSpPr>
            <p:spPr bwMode="auto">
              <a:xfrm flipH="1">
                <a:off x="4711296" y="4922310"/>
                <a:ext cx="1668643" cy="409544"/>
              </a:xfrm>
              <a:prstGeom prst="straightConnector1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48" name="Straight Arrow Connector 44"/>
              <p:cNvCxnSpPr>
                <a:cxnSpLocks noChangeShapeType="1"/>
              </p:cNvCxnSpPr>
              <p:nvPr/>
            </p:nvCxnSpPr>
            <p:spPr bwMode="auto">
              <a:xfrm flipH="1" flipV="1">
                <a:off x="4516801" y="2719171"/>
                <a:ext cx="1922636" cy="2063617"/>
              </a:xfrm>
              <a:prstGeom prst="straightConnector1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sp>
          <p:nvSpPr>
            <p:cNvPr id="43" name="TextBox 57"/>
            <p:cNvSpPr txBox="1">
              <a:spLocks noChangeArrowheads="1"/>
            </p:cNvSpPr>
            <p:nvPr/>
          </p:nvSpPr>
          <p:spPr bwMode="auto">
            <a:xfrm>
              <a:off x="6426892" y="6112832"/>
              <a:ext cx="2534051" cy="4386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rgbClr val="1F4E79"/>
                  </a:solidFill>
                  <a:latin typeface="Lucida Sans Unicode" panose="020B0602030504020204" pitchFamily="34" charset="0"/>
                  <a:cs typeface="Lucida Sans Unicode" panose="020B060203050402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rgbClr val="1F4E79"/>
                  </a:solidFill>
                  <a:latin typeface="Lucida Sans Unicode" panose="020B0602030504020204" pitchFamily="34" charset="0"/>
                  <a:cs typeface="Lucida Sans Unicode" panose="020B060203050402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rgbClr val="1F4E79"/>
                  </a:solidFill>
                  <a:latin typeface="Lucida Sans Unicode" panose="020B0602030504020204" pitchFamily="34" charset="0"/>
                  <a:cs typeface="Lucida Sans Unicode" panose="020B060203050402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rgbClr val="1F4E79"/>
                  </a:solidFill>
                  <a:latin typeface="Lucida Sans Unicode" panose="020B0602030504020204" pitchFamily="34" charset="0"/>
                  <a:cs typeface="Lucida Sans Unicode" panose="020B060203050402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rgbClr val="1F4E79"/>
                  </a:solidFill>
                  <a:latin typeface="Lucida Sans Unicode" panose="020B0602030504020204" pitchFamily="34" charset="0"/>
                  <a:cs typeface="Lucida Sans Unicode" panose="020B060203050402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rgbClr val="1F4E79"/>
                  </a:solidFill>
                  <a:latin typeface="Lucida Sans Unicode" panose="020B0602030504020204" pitchFamily="34" charset="0"/>
                  <a:cs typeface="Lucida Sans Unicode" panose="020B060203050402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rgbClr val="1F4E79"/>
                  </a:solidFill>
                  <a:latin typeface="Lucida Sans Unicode" panose="020B0602030504020204" pitchFamily="34" charset="0"/>
                  <a:cs typeface="Lucida Sans Unicode" panose="020B060203050402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rgbClr val="1F4E79"/>
                  </a:solidFill>
                  <a:latin typeface="Lucida Sans Unicode" panose="020B0602030504020204" pitchFamily="34" charset="0"/>
                  <a:cs typeface="Lucida Sans Unicode" panose="020B060203050402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rgbClr val="1F4E79"/>
                  </a:solidFill>
                  <a:latin typeface="Lucida Sans Unicode" panose="020B0602030504020204" pitchFamily="34" charset="0"/>
                  <a:cs typeface="Lucida Sans Unicode" panose="020B060203050402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pl-PL" altLang="en-US" sz="1200" dirty="0" smtClean="0">
                  <a:solidFill>
                    <a:schemeClr val="tx1"/>
                  </a:solidFill>
                  <a:latin typeface="Raleway Light" panose="020B0604020202020204" charset="-18"/>
                </a:rPr>
                <a:t>Funkcja aktywacyjna</a:t>
              </a:r>
              <a:endParaRPr lang="en-US" altLang="en-US" sz="1200" dirty="0">
                <a:solidFill>
                  <a:schemeClr val="tx1"/>
                </a:solidFill>
                <a:latin typeface="Raleway Light" panose="020B0604020202020204" charset="-18"/>
              </a:endParaRPr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5773425" y="2177435"/>
            <a:ext cx="1662535" cy="675065"/>
            <a:chOff x="5773425" y="2177435"/>
            <a:chExt cx="1662535" cy="675065"/>
          </a:xfrm>
        </p:grpSpPr>
        <p:sp>
          <p:nvSpPr>
            <p:cNvPr id="25" name="TextBox 24"/>
            <p:cNvSpPr txBox="1">
              <a:spLocks noChangeArrowheads="1"/>
            </p:cNvSpPr>
            <p:nvPr/>
          </p:nvSpPr>
          <p:spPr bwMode="auto">
            <a:xfrm>
              <a:off x="5773425" y="2177435"/>
              <a:ext cx="1662535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rgbClr val="1F4E79"/>
                  </a:solidFill>
                  <a:latin typeface="Lucida Sans Unicode" panose="020B0602030504020204" pitchFamily="34" charset="0"/>
                  <a:cs typeface="Lucida Sans Unicode" panose="020B060203050402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rgbClr val="1F4E79"/>
                  </a:solidFill>
                  <a:latin typeface="Lucida Sans Unicode" panose="020B0602030504020204" pitchFamily="34" charset="0"/>
                  <a:cs typeface="Lucida Sans Unicode" panose="020B060203050402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rgbClr val="1F4E79"/>
                  </a:solidFill>
                  <a:latin typeface="Lucida Sans Unicode" panose="020B0602030504020204" pitchFamily="34" charset="0"/>
                  <a:cs typeface="Lucida Sans Unicode" panose="020B060203050402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rgbClr val="1F4E79"/>
                  </a:solidFill>
                  <a:latin typeface="Lucida Sans Unicode" panose="020B0602030504020204" pitchFamily="34" charset="0"/>
                  <a:cs typeface="Lucida Sans Unicode" panose="020B060203050402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rgbClr val="1F4E79"/>
                  </a:solidFill>
                  <a:latin typeface="Lucida Sans Unicode" panose="020B0602030504020204" pitchFamily="34" charset="0"/>
                  <a:cs typeface="Lucida Sans Unicode" panose="020B060203050402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rgbClr val="1F4E79"/>
                  </a:solidFill>
                  <a:latin typeface="Lucida Sans Unicode" panose="020B0602030504020204" pitchFamily="34" charset="0"/>
                  <a:cs typeface="Lucida Sans Unicode" panose="020B060203050402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rgbClr val="1F4E79"/>
                  </a:solidFill>
                  <a:latin typeface="Lucida Sans Unicode" panose="020B0602030504020204" pitchFamily="34" charset="0"/>
                  <a:cs typeface="Lucida Sans Unicode" panose="020B060203050402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rgbClr val="1F4E79"/>
                  </a:solidFill>
                  <a:latin typeface="Lucida Sans Unicode" panose="020B0602030504020204" pitchFamily="34" charset="0"/>
                  <a:cs typeface="Lucida Sans Unicode" panose="020B060203050402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rgbClr val="1F4E79"/>
                  </a:solidFill>
                  <a:latin typeface="Lucida Sans Unicode" panose="020B0602030504020204" pitchFamily="34" charset="0"/>
                  <a:cs typeface="Lucida Sans Unicode" panose="020B060203050402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pl-PL" altLang="en-US" sz="1200" dirty="0" smtClean="0">
                  <a:solidFill>
                    <a:schemeClr val="tx1"/>
                  </a:solidFill>
                  <a:latin typeface="Raleway Light" panose="020B0604020202020204" charset="-18"/>
                </a:rPr>
                <a:t>Odpowiedź sieci</a:t>
              </a:r>
              <a:endParaRPr lang="en-US" altLang="en-US" sz="1200" dirty="0">
                <a:solidFill>
                  <a:schemeClr val="tx1"/>
                </a:solidFill>
                <a:latin typeface="Raleway Light" panose="020B0604020202020204" charset="-18"/>
              </a:endParaRPr>
            </a:p>
          </p:txBody>
        </p:sp>
        <p:cxnSp>
          <p:nvCxnSpPr>
            <p:cNvPr id="49" name="Straight Arrow Connector 48"/>
            <p:cNvCxnSpPr>
              <a:cxnSpLocks noChangeShapeType="1"/>
            </p:cNvCxnSpPr>
            <p:nvPr/>
          </p:nvCxnSpPr>
          <p:spPr bwMode="auto">
            <a:xfrm flipH="1">
              <a:off x="5827501" y="2472267"/>
              <a:ext cx="547899" cy="380233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51" name="Shape 289"/>
          <p:cNvGrpSpPr/>
          <p:nvPr/>
        </p:nvGrpSpPr>
        <p:grpSpPr>
          <a:xfrm>
            <a:off x="8183627" y="180011"/>
            <a:ext cx="796168" cy="763718"/>
            <a:chOff x="5241175" y="4959100"/>
            <a:chExt cx="539775" cy="517775"/>
          </a:xfrm>
        </p:grpSpPr>
        <p:sp>
          <p:nvSpPr>
            <p:cNvPr id="52" name="Shape 290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0" t="0" r="0" b="0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Shape 291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0" t="0" r="0" b="0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Shape 292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0" t="0" r="0" b="0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Shape 293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0" t="0" r="0" b="0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Shape 294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0" t="0" r="0" b="0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Shape 295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0" t="0" r="0" b="0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8" name="Shape 135"/>
          <p:cNvSpPr txBox="1">
            <a:spLocks noGrp="1"/>
          </p:cNvSpPr>
          <p:nvPr>
            <p:ph type="title"/>
          </p:nvPr>
        </p:nvSpPr>
        <p:spPr>
          <a:xfrm>
            <a:off x="415925" y="414338"/>
            <a:ext cx="7852312" cy="8572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pl-PL" sz="4800" dirty="0"/>
              <a:t>Sztuczne </a:t>
            </a:r>
            <a:r>
              <a:rPr lang="pl-PL" sz="4800" dirty="0">
                <a:solidFill>
                  <a:srgbClr val="FFC000"/>
                </a:solidFill>
              </a:rPr>
              <a:t>sieci neuronowe</a:t>
            </a:r>
            <a:endParaRPr sz="48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404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481810" y="483830"/>
            <a:ext cx="7921654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pl-PL" sz="4800" dirty="0" smtClean="0"/>
              <a:t>Funkcja </a:t>
            </a:r>
            <a:r>
              <a:rPr lang="pl-PL" sz="4800" dirty="0" smtClean="0">
                <a:solidFill>
                  <a:srgbClr val="FFC000"/>
                </a:solidFill>
              </a:rPr>
              <a:t>aktywacyjna</a:t>
            </a:r>
            <a:endParaRPr sz="4800" dirty="0">
              <a:solidFill>
                <a:srgbClr val="FFC000"/>
              </a:solidFill>
            </a:endParaRPr>
          </a:p>
        </p:txBody>
      </p:sp>
      <p:sp>
        <p:nvSpPr>
          <p:cNvPr id="137" name="Shape 137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grpSp>
        <p:nvGrpSpPr>
          <p:cNvPr id="14" name="Shape 289"/>
          <p:cNvGrpSpPr/>
          <p:nvPr/>
        </p:nvGrpSpPr>
        <p:grpSpPr>
          <a:xfrm>
            <a:off x="8106354" y="225086"/>
            <a:ext cx="796168" cy="763718"/>
            <a:chOff x="5241175" y="4959100"/>
            <a:chExt cx="539775" cy="517775"/>
          </a:xfrm>
        </p:grpSpPr>
        <p:sp>
          <p:nvSpPr>
            <p:cNvPr id="16" name="Shape 290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0" t="0" r="0" b="0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Shape 291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0" t="0" r="0" b="0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Shape 292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0" t="0" r="0" b="0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Shape 293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0" t="0" r="0" b="0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Shape 294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0" t="0" r="0" b="0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Shape 295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0" t="0" r="0" b="0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057" y="1578802"/>
            <a:ext cx="3552825" cy="14192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0766" y="1586649"/>
            <a:ext cx="4095315" cy="1427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244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0200" y="358375"/>
            <a:ext cx="7282200" cy="857400"/>
          </a:xfrm>
        </p:spPr>
        <p:txBody>
          <a:bodyPr/>
          <a:lstStyle/>
          <a:p>
            <a:r>
              <a:rPr lang="pl-PL" sz="4000" dirty="0" smtClean="0">
                <a:solidFill>
                  <a:srgbClr val="FFC000"/>
                </a:solidFill>
              </a:rPr>
              <a:t>Jak działa </a:t>
            </a:r>
            <a:r>
              <a:rPr lang="pl-PL" sz="4000" dirty="0" smtClean="0"/>
              <a:t>sztuczny neuron?</a:t>
            </a:r>
            <a:endParaRPr lang="en-US" sz="4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>
          <a:xfrm>
            <a:off x="8604300" y="4590300"/>
            <a:ext cx="539700" cy="553200"/>
          </a:xfrm>
        </p:spPr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latin typeface="Raleway Light" panose="020B0604020202020204" charset="-18"/>
              </a:rPr>
              <a:t>7</a:t>
            </a:fld>
            <a:endParaRPr lang="en" dirty="0">
              <a:latin typeface="Raleway Light" panose="020B0604020202020204" charset="-18"/>
            </a:endParaRPr>
          </a:p>
        </p:txBody>
      </p:sp>
      <p:pic>
        <p:nvPicPr>
          <p:cNvPr id="6" name="Picture 2" descr="Image result for sztuczna inteligencja rysunek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554" y="1100813"/>
            <a:ext cx="2891403" cy="2572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Oval Callout 1"/>
          <p:cNvSpPr>
            <a:spLocks noChangeArrowheads="1"/>
          </p:cNvSpPr>
          <p:nvPr/>
        </p:nvSpPr>
        <p:spPr bwMode="auto">
          <a:xfrm rot="10800000">
            <a:off x="3371321" y="2912532"/>
            <a:ext cx="4807480" cy="1786467"/>
          </a:xfrm>
          <a:prstGeom prst="wedgeEllipseCallout">
            <a:avLst>
              <a:gd name="adj1" fmla="val 64647"/>
              <a:gd name="adj2" fmla="val 65366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000" tIns="46800" rIns="90000" bIns="46800"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en-US" sz="2000">
              <a:solidFill>
                <a:schemeClr val="tx1"/>
              </a:solidFill>
              <a:latin typeface="Raleway Light" panose="020B0604020202020204" charset="-18"/>
            </a:endParaRPr>
          </a:p>
        </p:txBody>
      </p:sp>
      <p:sp>
        <p:nvSpPr>
          <p:cNvPr id="8" name="TextBox 2"/>
          <p:cNvSpPr txBox="1">
            <a:spLocks noChangeArrowheads="1"/>
          </p:cNvSpPr>
          <p:nvPr/>
        </p:nvSpPr>
        <p:spPr bwMode="auto">
          <a:xfrm>
            <a:off x="3694112" y="3252786"/>
            <a:ext cx="5449888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pl-PL" altLang="en-US" sz="1800" dirty="0">
                <a:solidFill>
                  <a:schemeClr val="tx1"/>
                </a:solidFill>
                <a:latin typeface="Raleway Light" panose="020B0604020202020204" charset="-18"/>
              </a:rPr>
              <a:t>1.   </a:t>
            </a:r>
            <a:r>
              <a:rPr lang="pl-PL" altLang="en-US" sz="1800" dirty="0" smtClean="0">
                <a:solidFill>
                  <a:schemeClr val="tx1"/>
                </a:solidFill>
                <a:latin typeface="Raleway Light" panose="020B0604020202020204" charset="-18"/>
              </a:rPr>
              <a:t>(input1 </a:t>
            </a:r>
            <a:r>
              <a:rPr lang="pl-PL" altLang="en-US" sz="1800" dirty="0">
                <a:solidFill>
                  <a:schemeClr val="tx1"/>
                </a:solidFill>
                <a:latin typeface="Raleway Light" panose="020B0604020202020204" charset="-18"/>
              </a:rPr>
              <a:t>* </a:t>
            </a:r>
            <a:r>
              <a:rPr lang="pl-PL" altLang="en-US" sz="1800" dirty="0" err="1" smtClean="0">
                <a:solidFill>
                  <a:schemeClr val="tx1"/>
                </a:solidFill>
                <a:latin typeface="Raleway Light" panose="020B0604020202020204" charset="-18"/>
              </a:rPr>
              <a:t>weight</a:t>
            </a:r>
            <a:r>
              <a:rPr lang="pl-PL" altLang="en-US" sz="1800" dirty="0" smtClean="0">
                <a:solidFill>
                  <a:schemeClr val="tx1"/>
                </a:solidFill>
                <a:latin typeface="Raleway Light" panose="020B0604020202020204" charset="-18"/>
              </a:rPr>
              <a:t>) </a:t>
            </a:r>
            <a:r>
              <a:rPr lang="pl-PL" altLang="en-US" sz="1800" dirty="0">
                <a:solidFill>
                  <a:schemeClr val="tx1"/>
                </a:solidFill>
                <a:latin typeface="Raleway Light" panose="020B0604020202020204" charset="-18"/>
              </a:rPr>
              <a:t>+ </a:t>
            </a:r>
            <a:r>
              <a:rPr lang="pl-PL" altLang="en-US" sz="1800" dirty="0" smtClean="0">
                <a:solidFill>
                  <a:schemeClr val="tx1"/>
                </a:solidFill>
                <a:latin typeface="Raleway Light" panose="020B0604020202020204" charset="-18"/>
              </a:rPr>
              <a:t>(input2 </a:t>
            </a:r>
            <a:r>
              <a:rPr lang="pl-PL" altLang="en-US" sz="1800" dirty="0">
                <a:solidFill>
                  <a:schemeClr val="tx1"/>
                </a:solidFill>
                <a:latin typeface="Raleway Light" panose="020B0604020202020204" charset="-18"/>
              </a:rPr>
              <a:t>* </a:t>
            </a:r>
            <a:r>
              <a:rPr lang="pl-PL" altLang="en-US" sz="1800" dirty="0" err="1" smtClean="0">
                <a:solidFill>
                  <a:schemeClr val="tx1"/>
                </a:solidFill>
                <a:latin typeface="Raleway Light" panose="020B0604020202020204" charset="-18"/>
              </a:rPr>
              <a:t>weight</a:t>
            </a:r>
            <a:r>
              <a:rPr lang="pl-PL" altLang="en-US" sz="1800" dirty="0" smtClean="0">
                <a:solidFill>
                  <a:schemeClr val="tx1"/>
                </a:solidFill>
                <a:latin typeface="Raleway Light" panose="020B0604020202020204" charset="-18"/>
              </a:rPr>
              <a:t>)</a:t>
            </a:r>
            <a:endParaRPr lang="pl-PL" altLang="en-US" sz="1800" dirty="0">
              <a:solidFill>
                <a:schemeClr val="tx1"/>
              </a:solidFill>
              <a:latin typeface="Raleway Light" panose="020B0604020202020204" charset="-18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pl-PL" altLang="en-US" sz="1800" dirty="0">
                <a:solidFill>
                  <a:schemeClr val="tx1"/>
                </a:solidFill>
                <a:latin typeface="Raleway Light" panose="020B0604020202020204" charset="-18"/>
              </a:rPr>
              <a:t>           (2 * 2.1) + (3 * -0.2) = 4.2 – 0.6 = 3.6 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pl-PL" altLang="en-US" sz="1800" dirty="0">
                <a:solidFill>
                  <a:schemeClr val="tx1"/>
                </a:solidFill>
                <a:latin typeface="Raleway Light" panose="020B0604020202020204" charset="-18"/>
              </a:rPr>
              <a:t>2.    </a:t>
            </a:r>
            <a:r>
              <a:rPr lang="pl-PL" altLang="en-US" sz="1800" dirty="0" err="1">
                <a:solidFill>
                  <a:schemeClr val="tx1"/>
                </a:solidFill>
                <a:latin typeface="Raleway Light" panose="020B0604020202020204" charset="-18"/>
              </a:rPr>
              <a:t>a</a:t>
            </a:r>
            <a:r>
              <a:rPr lang="pl-PL" altLang="en-US" sz="1800" dirty="0" err="1" smtClean="0">
                <a:solidFill>
                  <a:schemeClr val="tx1"/>
                </a:solidFill>
                <a:latin typeface="Raleway Light" panose="020B0604020202020204" charset="-18"/>
              </a:rPr>
              <a:t>ctivation</a:t>
            </a:r>
            <a:r>
              <a:rPr lang="pl-PL" altLang="en-US" sz="1800" dirty="0" smtClean="0">
                <a:solidFill>
                  <a:schemeClr val="tx1"/>
                </a:solidFill>
                <a:latin typeface="Raleway Light" panose="020B0604020202020204" charset="-18"/>
              </a:rPr>
              <a:t> </a:t>
            </a:r>
            <a:r>
              <a:rPr lang="pl-PL" altLang="en-US" sz="1800" dirty="0" err="1" smtClean="0">
                <a:solidFill>
                  <a:schemeClr val="tx1"/>
                </a:solidFill>
                <a:latin typeface="Raleway Light" panose="020B0604020202020204" charset="-18"/>
              </a:rPr>
              <a:t>function</a:t>
            </a:r>
            <a:r>
              <a:rPr lang="pl-PL" altLang="en-US" sz="1800" dirty="0" smtClean="0">
                <a:solidFill>
                  <a:schemeClr val="tx1"/>
                </a:solidFill>
                <a:latin typeface="Raleway Light" panose="020B0604020202020204" charset="-18"/>
              </a:rPr>
              <a:t> (</a:t>
            </a:r>
            <a:r>
              <a:rPr lang="pl-PL" altLang="en-US" sz="1800" dirty="0" err="1" smtClean="0">
                <a:solidFill>
                  <a:schemeClr val="tx1"/>
                </a:solidFill>
                <a:latin typeface="Raleway Light" panose="020B0604020202020204" charset="-18"/>
              </a:rPr>
              <a:t>reLU</a:t>
            </a:r>
            <a:r>
              <a:rPr lang="pl-PL" altLang="en-US" sz="1800" dirty="0" smtClean="0">
                <a:solidFill>
                  <a:schemeClr val="tx1"/>
                </a:solidFill>
                <a:latin typeface="Raleway Light" panose="020B0604020202020204" charset="-18"/>
              </a:rPr>
              <a:t>)</a:t>
            </a:r>
            <a:endParaRPr lang="pl-PL" altLang="en-US" sz="1800" dirty="0">
              <a:solidFill>
                <a:schemeClr val="tx1"/>
              </a:solidFill>
              <a:latin typeface="Raleway Light" panose="020B0604020202020204" charset="-18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pl-PL" altLang="en-US" sz="1800" dirty="0">
                <a:solidFill>
                  <a:schemeClr val="tx1"/>
                </a:solidFill>
                <a:latin typeface="Raleway Light" panose="020B0604020202020204" charset="-18"/>
              </a:rPr>
              <a:t>            f(3.6) = 3.6</a:t>
            </a:r>
            <a:endParaRPr lang="en-US" altLang="en-US" sz="1800" dirty="0">
              <a:solidFill>
                <a:schemeClr val="tx1"/>
              </a:solidFill>
              <a:latin typeface="Raleway Light" panose="020B0604020202020204" charset="-18"/>
            </a:endParaRPr>
          </a:p>
        </p:txBody>
      </p:sp>
      <p:sp>
        <p:nvSpPr>
          <p:cNvPr id="9" name="TextBox 3"/>
          <p:cNvSpPr txBox="1">
            <a:spLocks noChangeArrowheads="1"/>
          </p:cNvSpPr>
          <p:nvPr/>
        </p:nvSpPr>
        <p:spPr bwMode="auto">
          <a:xfrm>
            <a:off x="1414993" y="1892298"/>
            <a:ext cx="29845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pl-PL" altLang="en-US" sz="1600" dirty="0" smtClean="0">
                <a:solidFill>
                  <a:schemeClr val="tx1"/>
                </a:solidFill>
                <a:latin typeface="Raleway Light" panose="020B0604020202020204" charset="-18"/>
              </a:rPr>
              <a:t>2</a:t>
            </a:r>
            <a:endParaRPr lang="en-US" altLang="en-US" sz="1600" dirty="0">
              <a:solidFill>
                <a:schemeClr val="tx1"/>
              </a:solidFill>
              <a:latin typeface="Raleway Light" panose="020B0604020202020204" charset="-18"/>
            </a:endParaRPr>
          </a:p>
        </p:txBody>
      </p:sp>
      <p:sp>
        <p:nvSpPr>
          <p:cNvPr id="10" name="TextBox 10"/>
          <p:cNvSpPr txBox="1">
            <a:spLocks noChangeArrowheads="1"/>
          </p:cNvSpPr>
          <p:nvPr/>
        </p:nvSpPr>
        <p:spPr bwMode="auto">
          <a:xfrm>
            <a:off x="1414993" y="2735261"/>
            <a:ext cx="29845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pl-PL" altLang="en-US" sz="1600" dirty="0" smtClean="0">
                <a:solidFill>
                  <a:schemeClr val="tx1"/>
                </a:solidFill>
                <a:latin typeface="Raleway Light" panose="020B0604020202020204" charset="-18"/>
              </a:rPr>
              <a:t>3</a:t>
            </a:r>
            <a:endParaRPr lang="en-US" altLang="en-US" sz="1600" dirty="0">
              <a:solidFill>
                <a:schemeClr val="tx1"/>
              </a:solidFill>
              <a:latin typeface="Raleway Light" panose="020B0604020202020204" charset="-18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073812" y="2115427"/>
            <a:ext cx="330540" cy="246221"/>
          </a:xfrm>
          <a:prstGeom prst="rect">
            <a:avLst/>
          </a:prstGeom>
          <a:noFill/>
          <a:effectLst>
            <a:glow rad="330200">
              <a:schemeClr val="accent1">
                <a:alpha val="40000"/>
              </a:schemeClr>
            </a:glow>
          </a:effectLst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pl-PL" sz="1000" dirty="0">
                <a:latin typeface="Raleway Light" panose="020B0604020202020204" charset="-18"/>
              </a:rPr>
              <a:t>2.1</a:t>
            </a:r>
            <a:endParaRPr lang="en-US" sz="1000" dirty="0">
              <a:latin typeface="Raleway Light" panose="020B0604020202020204" charset="-18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074678" y="2611753"/>
            <a:ext cx="409086" cy="246221"/>
          </a:xfrm>
          <a:prstGeom prst="rect">
            <a:avLst/>
          </a:prstGeom>
          <a:noFill/>
          <a:effectLst>
            <a:glow rad="330200">
              <a:schemeClr val="accent1">
                <a:alpha val="40000"/>
              </a:schemeClr>
            </a:glow>
          </a:effectLst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pl-PL" sz="1000" dirty="0">
                <a:latin typeface="Raleway Light" panose="020B0604020202020204" charset="-18"/>
              </a:rPr>
              <a:t>-0.2</a:t>
            </a:r>
            <a:endParaRPr lang="en-US" sz="1000" dirty="0">
              <a:latin typeface="Raleway Light" panose="020B0604020202020204" charset="-18"/>
            </a:endParaRPr>
          </a:p>
        </p:txBody>
      </p:sp>
      <p:sp>
        <p:nvSpPr>
          <p:cNvPr id="13" name="TextBox 14"/>
          <p:cNvSpPr txBox="1">
            <a:spLocks noChangeArrowheads="1"/>
          </p:cNvSpPr>
          <p:nvPr/>
        </p:nvSpPr>
        <p:spPr bwMode="auto">
          <a:xfrm>
            <a:off x="2265893" y="2327803"/>
            <a:ext cx="46519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pl-PL" altLang="en-US" sz="1600" dirty="0">
                <a:solidFill>
                  <a:schemeClr val="tx1"/>
                </a:solidFill>
                <a:latin typeface="Raleway Light" panose="020B0604020202020204" charset="-18"/>
              </a:rPr>
              <a:t>f(x)</a:t>
            </a:r>
            <a:endParaRPr lang="en-US" altLang="en-US" sz="1600" dirty="0">
              <a:solidFill>
                <a:schemeClr val="tx1"/>
              </a:solidFill>
              <a:latin typeface="Raleway Light" panose="020B0604020202020204" charset="-18"/>
            </a:endParaRPr>
          </a:p>
        </p:txBody>
      </p:sp>
      <p:grpSp>
        <p:nvGrpSpPr>
          <p:cNvPr id="14" name="Shape 289"/>
          <p:cNvGrpSpPr/>
          <p:nvPr/>
        </p:nvGrpSpPr>
        <p:grpSpPr>
          <a:xfrm>
            <a:off x="8054838" y="308799"/>
            <a:ext cx="796168" cy="763718"/>
            <a:chOff x="5241175" y="4959100"/>
            <a:chExt cx="539775" cy="517775"/>
          </a:xfrm>
        </p:grpSpPr>
        <p:sp>
          <p:nvSpPr>
            <p:cNvPr id="15" name="Shape 290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0" t="0" r="0" b="0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Shape 291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0" t="0" r="0" b="0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Shape 292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0" t="0" r="0" b="0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Shape 293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0" t="0" r="0" b="0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Shape 294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0" t="0" r="0" b="0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Shape 295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0" t="0" r="0" b="0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8600" y="3166533"/>
            <a:ext cx="3404650" cy="1221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449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481810" y="483830"/>
            <a:ext cx="7921654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pl-PL" sz="4400" dirty="0" smtClean="0"/>
              <a:t>Neuron w warstwie </a:t>
            </a:r>
            <a:r>
              <a:rPr lang="pl-PL" sz="4400" dirty="0" smtClean="0">
                <a:solidFill>
                  <a:srgbClr val="FFC000"/>
                </a:solidFill>
              </a:rPr>
              <a:t>ukrytej</a:t>
            </a:r>
            <a:endParaRPr sz="4400" dirty="0">
              <a:solidFill>
                <a:srgbClr val="FFC000"/>
              </a:solidFill>
            </a:endParaRPr>
          </a:p>
        </p:txBody>
      </p:sp>
      <p:sp>
        <p:nvSpPr>
          <p:cNvPr id="137" name="Shape 137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grpSp>
        <p:nvGrpSpPr>
          <p:cNvPr id="14" name="Shape 289"/>
          <p:cNvGrpSpPr/>
          <p:nvPr/>
        </p:nvGrpSpPr>
        <p:grpSpPr>
          <a:xfrm>
            <a:off x="8106354" y="225086"/>
            <a:ext cx="796168" cy="763718"/>
            <a:chOff x="5241175" y="4959100"/>
            <a:chExt cx="539775" cy="517775"/>
          </a:xfrm>
        </p:grpSpPr>
        <p:sp>
          <p:nvSpPr>
            <p:cNvPr id="16" name="Shape 290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0" t="0" r="0" b="0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Shape 291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0" t="0" r="0" b="0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Shape 292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0" t="0" r="0" b="0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Shape 293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0" t="0" r="0" b="0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Shape 294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0" t="0" r="0" b="0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Shape 295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0" t="0" r="0" b="0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8856" y="1767625"/>
            <a:ext cx="6731279" cy="2218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064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481810" y="483830"/>
            <a:ext cx="7921654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pl-PL" sz="4800" dirty="0" smtClean="0">
                <a:solidFill>
                  <a:srgbClr val="FFC000"/>
                </a:solidFill>
              </a:rPr>
              <a:t>Odpowiedź</a:t>
            </a:r>
            <a:r>
              <a:rPr lang="pl-PL" sz="4800" dirty="0" smtClean="0"/>
              <a:t> sieci</a:t>
            </a:r>
            <a:endParaRPr sz="4800" dirty="0">
              <a:solidFill>
                <a:srgbClr val="FFC000"/>
              </a:solidFill>
            </a:endParaRPr>
          </a:p>
        </p:txBody>
      </p:sp>
      <p:sp>
        <p:nvSpPr>
          <p:cNvPr id="137" name="Shape 137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grpSp>
        <p:nvGrpSpPr>
          <p:cNvPr id="14" name="Shape 289"/>
          <p:cNvGrpSpPr/>
          <p:nvPr/>
        </p:nvGrpSpPr>
        <p:grpSpPr>
          <a:xfrm>
            <a:off x="8106354" y="225086"/>
            <a:ext cx="796168" cy="763718"/>
            <a:chOff x="5241175" y="4959100"/>
            <a:chExt cx="539775" cy="517775"/>
          </a:xfrm>
        </p:grpSpPr>
        <p:sp>
          <p:nvSpPr>
            <p:cNvPr id="16" name="Shape 290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0" t="0" r="0" b="0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Shape 291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0" t="0" r="0" b="0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Shape 292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0" t="0" r="0" b="0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Shape 293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0" t="0" r="0" b="0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Shape 294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0" t="0" r="0" b="0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Shape 295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0" t="0" r="0" b="0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655" y="1840338"/>
            <a:ext cx="7553325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906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livia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4363</TotalTime>
  <Words>559</Words>
  <Application>Microsoft Office PowerPoint</Application>
  <PresentationFormat>On-screen Show (16:9)</PresentationFormat>
  <Paragraphs>185</Paragraphs>
  <Slides>42</Slides>
  <Notes>41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9" baseType="lpstr">
      <vt:lpstr>Raleway Light</vt:lpstr>
      <vt:lpstr>Intel Clear Pro</vt:lpstr>
      <vt:lpstr>Lucida Sans Unicode</vt:lpstr>
      <vt:lpstr>Calibri</vt:lpstr>
      <vt:lpstr>Raleway ExtraBold</vt:lpstr>
      <vt:lpstr>Arial</vt:lpstr>
      <vt:lpstr>Olivia template</vt:lpstr>
      <vt:lpstr>Sztuczne sieci neuronowe w Keras</vt:lpstr>
      <vt:lpstr>Agenda</vt:lpstr>
      <vt:lpstr> Machine learning  building blocks</vt:lpstr>
      <vt:lpstr>Sztuczne sieci neuronowe</vt:lpstr>
      <vt:lpstr>Sztuczne sieci neuronowe</vt:lpstr>
      <vt:lpstr>Funkcja aktywacyjna</vt:lpstr>
      <vt:lpstr>Jak działa sztuczny neuron?</vt:lpstr>
      <vt:lpstr>Neuron w warstwie ukrytej</vt:lpstr>
      <vt:lpstr>Odpowiedź sieci</vt:lpstr>
      <vt:lpstr>Sieć neuronowa</vt:lpstr>
      <vt:lpstr>System w działaniu</vt:lpstr>
      <vt:lpstr>W jaki sposób sieć się uczy?</vt:lpstr>
      <vt:lpstr>W jaki sposób sieć się uczy?</vt:lpstr>
      <vt:lpstr>W jaki sposób sieć się uczy?</vt:lpstr>
      <vt:lpstr>5 epok (250 000 cyfr) później</vt:lpstr>
      <vt:lpstr>5 epok (250 000 cyfr) później</vt:lpstr>
      <vt:lpstr>TensorFlow i Keras</vt:lpstr>
      <vt:lpstr>Biblioteka TensorFlow</vt:lpstr>
      <vt:lpstr>Biblioteka Keras</vt:lpstr>
      <vt:lpstr>Keras workflow</vt:lpstr>
      <vt:lpstr>PowerPoint Presentation</vt:lpstr>
      <vt:lpstr>Keras in 30 seconds</vt:lpstr>
      <vt:lpstr>Keras w 30 sekund</vt:lpstr>
      <vt:lpstr>Keras w 30 sekund</vt:lpstr>
      <vt:lpstr>Keras w 30 sekund</vt:lpstr>
      <vt:lpstr>Keras: kluczowe definicje </vt:lpstr>
      <vt:lpstr>Keras Terminology</vt:lpstr>
      <vt:lpstr>Keras Terminology</vt:lpstr>
      <vt:lpstr>Keras Terminology</vt:lpstr>
      <vt:lpstr>Keras Terminology</vt:lpstr>
      <vt:lpstr>Keras Terminology</vt:lpstr>
      <vt:lpstr>Keras Terminology</vt:lpstr>
      <vt:lpstr>Keras Terminology</vt:lpstr>
      <vt:lpstr>Sieci konwolucyjne</vt:lpstr>
      <vt:lpstr>Konwo.. co?</vt:lpstr>
      <vt:lpstr>Deep learning  i sieci konwolucyjne </vt:lpstr>
      <vt:lpstr>Jak działają konwolucje?</vt:lpstr>
      <vt:lpstr>AI we wdrożeniach</vt:lpstr>
      <vt:lpstr>Trening vs. inference</vt:lpstr>
      <vt:lpstr>AI i hardware</vt:lpstr>
      <vt:lpstr>Różne metody wdrożenia ML  na poziomie sprzętowym</vt:lpstr>
      <vt:lpstr>Pytania?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Jankowski, Andrzej</dc:creator>
  <cp:keywords>CTPClassification=CTP_NT</cp:keywords>
  <cp:lastModifiedBy>Jankowski, Andrzej</cp:lastModifiedBy>
  <cp:revision>187</cp:revision>
  <dcterms:modified xsi:type="dcterms:W3CDTF">2018-05-18T13:46:13Z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itusGUID">
    <vt:lpwstr>8cae6689-6055-4ef8-ae55-f34b4876c6ee</vt:lpwstr>
  </property>
  <property fmtid="{D5CDD505-2E9C-101B-9397-08002B2CF9AE}" pid="3" name="CTP_TimeStamp">
    <vt:lpwstr>2018-05-18 13:46:12Z</vt:lpwstr>
  </property>
  <property fmtid="{D5CDD505-2E9C-101B-9397-08002B2CF9AE}" pid="4" name="CTP_BU">
    <vt:lpwstr>NA</vt:lpwstr>
  </property>
  <property fmtid="{D5CDD505-2E9C-101B-9397-08002B2CF9AE}" pid="5" name="CTP_IDSID">
    <vt:lpwstr>NA</vt:lpwstr>
  </property>
  <property fmtid="{D5CDD505-2E9C-101B-9397-08002B2CF9AE}" pid="6" name="CTP_WWID">
    <vt:lpwstr>NA</vt:lpwstr>
  </property>
  <property fmtid="{D5CDD505-2E9C-101B-9397-08002B2CF9AE}" pid="7" name="CTPClassification">
    <vt:lpwstr>CTP_NT</vt:lpwstr>
  </property>
</Properties>
</file>